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73" r:id="rId4"/>
    <p:sldId id="275" r:id="rId5"/>
    <p:sldId id="274" r:id="rId6"/>
    <p:sldId id="279" r:id="rId7"/>
    <p:sldId id="277" r:id="rId8"/>
    <p:sldId id="261" r:id="rId9"/>
    <p:sldId id="280" r:id="rId10"/>
    <p:sldId id="278" r:id="rId11"/>
    <p:sldId id="258" r:id="rId12"/>
  </p:sldIdLst>
  <p:sldSz cx="12188825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06E"/>
    <a:srgbClr val="778C9D"/>
    <a:srgbClr val="A5B6ED"/>
    <a:srgbClr val="6F8BE3"/>
    <a:srgbClr val="6141BD"/>
    <a:srgbClr val="004620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94900" autoAdjust="0"/>
  </p:normalViewPr>
  <p:slideViewPr>
    <p:cSldViewPr showGuides="1">
      <p:cViewPr varScale="1">
        <p:scale>
          <a:sx n="77" d="100"/>
          <a:sy n="77" d="100"/>
        </p:scale>
        <p:origin x="628" y="64"/>
      </p:cViewPr>
      <p:guideLst>
        <p:guide orient="horz" pos="2160"/>
        <p:guide pos="3839"/>
        <p:guide pos="10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7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0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26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27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6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30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5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09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4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12/8/2023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12/8/2023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12/8/2023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12/8/2023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12/8/2023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12/8/2023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12/8/2023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Euler’s Method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Solution to Differential Equations</a:t>
            </a: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7462" y="5715000"/>
            <a:ext cx="1141412" cy="1079146"/>
            <a:chOff x="5027612" y="1295398"/>
            <a:chExt cx="3644795" cy="34459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10" name="Right Triangle 9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428669" y="4280327"/>
            <a:ext cx="907594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012" y="0"/>
            <a:ext cx="609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70012" y="675817"/>
                <a:ext cx="10042494" cy="12291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function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twice differentiable for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 with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Values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derivative of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are given for selected values of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table below.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12" y="675817"/>
                <a:ext cx="10042494" cy="1229183"/>
              </a:xfrm>
              <a:prstGeom prst="rect">
                <a:avLst/>
              </a:prstGeom>
              <a:blipFill>
                <a:blip r:embed="rId3"/>
                <a:stretch>
                  <a:fillRect l="-971" t="-1485" r="-1943" b="-10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2"/>
          <p:cNvSpPr txBox="1">
            <a:spLocks/>
          </p:cNvSpPr>
          <p:nvPr/>
        </p:nvSpPr>
        <p:spPr>
          <a:xfrm>
            <a:off x="1217612" y="265542"/>
            <a:ext cx="10058401" cy="584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Example 2: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41412" y="2967335"/>
                <a:ext cx="101346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Use Euler’s method, starting at </a:t>
                </a:r>
                <a:r>
                  <a:rPr lang="en-US" sz="24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with two steps of equal size, to approximate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1.4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Show the computations that lead to your answer.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12" y="2967335"/>
                <a:ext cx="10134601" cy="830997"/>
              </a:xfrm>
              <a:prstGeom prst="rect">
                <a:avLst/>
              </a:prstGeom>
              <a:blipFill>
                <a:blip r:embed="rId4"/>
                <a:stretch>
                  <a:fillRect t="-5882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586360"/>
                  </p:ext>
                </p:extLst>
              </p:nvPr>
            </p:nvGraphicFramePr>
            <p:xfrm>
              <a:off x="3351212" y="1838783"/>
              <a:ext cx="5257800" cy="1000252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876300">
                      <a:extLst>
                        <a:ext uri="{9D8B030D-6E8A-4147-A177-3AD203B41FA5}">
                          <a16:colId xmlns:a16="http://schemas.microsoft.com/office/drawing/2014/main" val="2523997090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1302458595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2223327534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3196403801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3982055710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816079235"/>
                        </a:ext>
                      </a:extLst>
                    </a:gridCol>
                  </a:tblGrid>
                  <a:tr h="48720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1.1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1.2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1.3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1.4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43134520"/>
                      </a:ext>
                    </a:extLst>
                  </a:tr>
                  <a:tr h="51305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400" b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′(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14.5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9098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586360"/>
                  </p:ext>
                </p:extLst>
              </p:nvPr>
            </p:nvGraphicFramePr>
            <p:xfrm>
              <a:off x="3351212" y="1838783"/>
              <a:ext cx="5257800" cy="1000252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876300">
                      <a:extLst>
                        <a:ext uri="{9D8B030D-6E8A-4147-A177-3AD203B41FA5}">
                          <a16:colId xmlns:a16="http://schemas.microsoft.com/office/drawing/2014/main" val="2523997090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1302458595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2223327534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3196403801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3982055710"/>
                        </a:ext>
                      </a:extLst>
                    </a:gridCol>
                    <a:gridCol w="876300">
                      <a:extLst>
                        <a:ext uri="{9D8B030D-6E8A-4147-A177-3AD203B41FA5}">
                          <a16:colId xmlns:a16="http://schemas.microsoft.com/office/drawing/2014/main" val="816079235"/>
                        </a:ext>
                      </a:extLst>
                    </a:gridCol>
                  </a:tblGrid>
                  <a:tr h="4872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94" t="-1250" r="-501389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694" t="-1250" r="-401389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694" t="-1250" r="-301389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0694" t="-1250" r="-201389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0694" t="-1250" r="-101389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00694" t="-1250" r="-1389" b="-1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3134520"/>
                      </a:ext>
                    </a:extLst>
                  </a:tr>
                  <a:tr h="5130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94" t="-95294" r="-501389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694" t="-95294" r="-401389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694" t="-95294" r="-301389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0694" t="-95294" r="-201389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0694" t="-95294" r="-101389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00694" t="-95294" r="-1389" b="-1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9098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8466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7462" y="5715000"/>
            <a:ext cx="1141412" cy="1079146"/>
            <a:chOff x="5027612" y="1295398"/>
            <a:chExt cx="3644795" cy="344596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7" name="Right Triangle 6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>
          <a:xfrm>
            <a:off x="2428669" y="1600200"/>
            <a:ext cx="8329031" cy="2680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 cap="none" baseline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Euler’s Method</a:t>
            </a:r>
            <a:endParaRPr lang="en-US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428669" y="4344915"/>
            <a:ext cx="7516442" cy="1116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Solution to Differential Equations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428669" y="4280327"/>
            <a:ext cx="907594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Euler?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2633"/>
                <a:ext cx="9782801" cy="4572000"/>
              </a:xfrm>
            </p:spPr>
            <p:txBody>
              <a:bodyPr/>
              <a:lstStyle/>
              <a:p>
                <a:r>
                  <a:rPr lang="en-US" dirty="0"/>
                  <a:t>Pronounced “Oy-</a:t>
                </a:r>
                <a:r>
                  <a:rPr lang="en-US" dirty="0" err="1"/>
                  <a:t>ler</a:t>
                </a:r>
                <a:r>
                  <a:rPr lang="en-US" dirty="0"/>
                  <a:t>”, not “You-</a:t>
                </a:r>
                <a:r>
                  <a:rPr lang="en-US" dirty="0" err="1"/>
                  <a:t>ler</a:t>
                </a:r>
                <a:r>
                  <a:rPr lang="en-US" dirty="0"/>
                  <a:t>.”</a:t>
                </a:r>
              </a:p>
              <a:p>
                <a:r>
                  <a:rPr lang="en-US" dirty="0"/>
                  <a:t>Swiss mathematician, physicist, astronomer, geographer, logician, and engineer.</a:t>
                </a:r>
              </a:p>
              <a:p>
                <a:r>
                  <a:rPr lang="en-US" dirty="0"/>
                  <a:t>1707 - 1783</a:t>
                </a:r>
              </a:p>
              <a:p>
                <a:r>
                  <a:rPr lang="en-US" dirty="0"/>
                  <a:t>Introduced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for Archimedes constant, the ratio of the circumference of a circle to its diameter.</a:t>
                </a:r>
              </a:p>
              <a:p>
                <a:r>
                  <a:rPr lang="en-US" dirty="0"/>
                  <a:t>Developed the mathematical constant,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Received math lessons from Johann Bernoulli (we’ll find out about him in Unit 8).</a:t>
                </a:r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2633"/>
                <a:ext cx="9782801" cy="4572000"/>
              </a:xfrm>
              <a:blipFill>
                <a:blip r:embed="rId3"/>
                <a:stretch>
                  <a:fillRect l="-1121" t="-2400" b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Euler’s Method?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Numerical approach to approximate the solution to a differential equation</a:t>
            </a:r>
          </a:p>
          <a:p>
            <a:r>
              <a:rPr lang="en-US" dirty="0"/>
              <a:t>Approximates the solution curve using line segments (tangent line segments…like in slope fields).</a:t>
            </a:r>
          </a:p>
          <a:p>
            <a:r>
              <a:rPr lang="en-US" dirty="0"/>
              <a:t>Repeated use of tangent line approximation to approximate the solution to the differential equation.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</p:spTree>
    <p:extLst>
      <p:ext uri="{BB962C8B-B14F-4D97-AF65-F5344CB8AC3E}">
        <p14:creationId xmlns:p14="http://schemas.microsoft.com/office/powerpoint/2010/main" val="152685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Euler’s Method work?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91847" y="1600200"/>
                <a:ext cx="9784389" cy="993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Given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use Euler’s method with increments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approximate the value of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847" y="1600200"/>
                <a:ext cx="9784389" cy="993605"/>
              </a:xfrm>
              <a:prstGeom prst="rect">
                <a:avLst/>
              </a:prstGeom>
              <a:blipFill>
                <a:blip r:embed="rId4"/>
                <a:stretch>
                  <a:fillRect l="-935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/>
          <a:srcRect l="13402" r="13402"/>
          <a:stretch/>
        </p:blipFill>
        <p:spPr>
          <a:xfrm>
            <a:off x="1558730" y="2597232"/>
            <a:ext cx="1447800" cy="3924300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3275012" y="2249402"/>
            <a:ext cx="8221901" cy="3772261"/>
            <a:chOff x="3275012" y="2249402"/>
            <a:chExt cx="8221901" cy="37722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loud Callout 14"/>
                <p:cNvSpPr/>
                <p:nvPr/>
              </p:nvSpPr>
              <p:spPr>
                <a:xfrm>
                  <a:off x="3275012" y="2249402"/>
                  <a:ext cx="6858000" cy="3313197"/>
                </a:xfrm>
                <a:prstGeom prst="cloudCallout">
                  <a:avLst>
                    <a:gd name="adj1" fmla="val 55341"/>
                    <a:gd name="adj2" fmla="val 40408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/>
                    <a:t>Solving the differential equation would get…</a:t>
                  </a:r>
                </a:p>
                <a:p>
                  <a:pPr algn="ctr"/>
                  <a:endParaRPr lang="en-US" sz="1000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/>
                </a:p>
                <a:p>
                  <a:pPr algn="ctr"/>
                  <a:endParaRPr lang="en-US" sz="2400" dirty="0"/>
                </a:p>
                <a:p>
                  <a:pPr algn="ctr"/>
                  <a:endParaRPr lang="en-US" sz="2400" dirty="0"/>
                </a:p>
                <a:p>
                  <a:pPr algn="ctr"/>
                  <a:endParaRPr lang="en-US" sz="1400" dirty="0"/>
                </a:p>
              </p:txBody>
            </p:sp>
          </mc:Choice>
          <mc:Fallback xmlns="">
            <p:sp>
              <p:nvSpPr>
                <p:cNvPr id="15" name="Cloud Callout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5012" y="2249402"/>
                  <a:ext cx="6858000" cy="3313197"/>
                </a:xfrm>
                <a:prstGeom prst="cloudCallout">
                  <a:avLst>
                    <a:gd name="adj1" fmla="val 55341"/>
                    <a:gd name="adj2" fmla="val 40408"/>
                  </a:avLst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Smiley Face 15"/>
            <p:cNvSpPr/>
            <p:nvPr/>
          </p:nvSpPr>
          <p:spPr>
            <a:xfrm>
              <a:off x="10658713" y="5183463"/>
              <a:ext cx="838200" cy="8382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/>
          <a:srcRect l="13950" r="13950"/>
          <a:stretch/>
        </p:blipFill>
        <p:spPr>
          <a:xfrm>
            <a:off x="1558730" y="2593805"/>
            <a:ext cx="1439656" cy="39083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05463" y="4191000"/>
                <a:ext cx="4290254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Then, the exact value is:</a:t>
                </a:r>
              </a:p>
              <a:p>
                <a:pPr algn="ctr"/>
                <a:endParaRPr lang="en-US" sz="10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463" y="4191000"/>
                <a:ext cx="4290254" cy="984885"/>
              </a:xfrm>
              <a:prstGeom prst="rect">
                <a:avLst/>
              </a:prstGeom>
              <a:blipFill>
                <a:blip r:embed="rId8"/>
                <a:stretch>
                  <a:fillRect t="-4969" b="-5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10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917089-3651-EBAF-A638-6761543FDE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50" r="13950"/>
          <a:stretch/>
        </p:blipFill>
        <p:spPr>
          <a:xfrm>
            <a:off x="1542841" y="2573870"/>
            <a:ext cx="1439656" cy="3908312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Euler’s Method work?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91847" y="1600200"/>
                <a:ext cx="9784389" cy="993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Given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use Euler’s method with increments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approximate the value of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847" y="1600200"/>
                <a:ext cx="9784389" cy="993605"/>
              </a:xfrm>
              <a:prstGeom prst="rect">
                <a:avLst/>
              </a:prstGeom>
              <a:blipFill>
                <a:blip r:embed="rId5"/>
                <a:stretch>
                  <a:fillRect l="-935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875212" y="4191000"/>
                <a:ext cx="4191000" cy="623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endParaRPr lang="en-US" sz="105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212" y="4191000"/>
                <a:ext cx="4191000" cy="6232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loud Callout 20"/>
          <p:cNvSpPr/>
          <p:nvPr/>
        </p:nvSpPr>
        <p:spPr>
          <a:xfrm>
            <a:off x="5484812" y="2209800"/>
            <a:ext cx="4263332" cy="1865397"/>
          </a:xfrm>
          <a:prstGeom prst="cloudCallout">
            <a:avLst>
              <a:gd name="adj1" fmla="val 67204"/>
              <a:gd name="adj2" fmla="val 44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Recall: tangent line approximation</a:t>
            </a:r>
          </a:p>
          <a:p>
            <a:pPr algn="ctr"/>
            <a:endParaRPr lang="en-US" sz="2400" dirty="0"/>
          </a:p>
        </p:txBody>
      </p:sp>
      <p:sp>
        <p:nvSpPr>
          <p:cNvPr id="22" name="Smiley Face 21"/>
          <p:cNvSpPr/>
          <p:nvPr/>
        </p:nvSpPr>
        <p:spPr>
          <a:xfrm>
            <a:off x="10669010" y="3717311"/>
            <a:ext cx="838200" cy="838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 flipV="1">
            <a:off x="1288629" y="4502624"/>
            <a:ext cx="1983785" cy="1998465"/>
          </a:xfrm>
          <a:prstGeom prst="line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720793" y="4730128"/>
                <a:ext cx="4191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793" y="4730128"/>
                <a:ext cx="4191000" cy="7936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370512" y="5548494"/>
                <a:ext cx="4191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12" y="5548494"/>
                <a:ext cx="4191000" cy="7936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27812" y="3311391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(2)≈2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812" y="3311391"/>
                <a:ext cx="1676400" cy="461665"/>
              </a:xfrm>
              <a:prstGeom prst="rect">
                <a:avLst/>
              </a:prstGeom>
              <a:blipFill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>
            <a:extLst>
              <a:ext uri="{FF2B5EF4-FFF2-40B4-BE49-F238E27FC236}">
                <a16:creationId xmlns:a16="http://schemas.microsoft.com/office/drawing/2014/main" id="{068200D2-3988-6591-E6CA-315D572C2D08}"/>
              </a:ext>
            </a:extLst>
          </p:cNvPr>
          <p:cNvSpPr/>
          <p:nvPr/>
        </p:nvSpPr>
        <p:spPr>
          <a:xfrm>
            <a:off x="2836268" y="4800600"/>
            <a:ext cx="137160" cy="13716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25" grpId="0" uiExpand="1" build="p"/>
      <p:bldP spid="26" grpId="0" uiExpand="1" build="p"/>
      <p:bldP spid="16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917089-3651-EBAF-A638-6761543FDE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50" r="13950"/>
          <a:stretch/>
        </p:blipFill>
        <p:spPr>
          <a:xfrm>
            <a:off x="1542841" y="2573870"/>
            <a:ext cx="1439656" cy="3908312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Euler’s Method work?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91847" y="1600200"/>
                <a:ext cx="9784389" cy="993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Given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use Euler’s method with increments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approximate the value of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847" y="1600200"/>
                <a:ext cx="9784389" cy="993605"/>
              </a:xfrm>
              <a:prstGeom prst="rect">
                <a:avLst/>
              </a:prstGeom>
              <a:blipFill>
                <a:blip r:embed="rId5"/>
                <a:stretch>
                  <a:fillRect l="-935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Smiley Face 21"/>
          <p:cNvSpPr/>
          <p:nvPr/>
        </p:nvSpPr>
        <p:spPr>
          <a:xfrm>
            <a:off x="9352557" y="3954449"/>
            <a:ext cx="838200" cy="838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 flipV="1">
            <a:off x="1288629" y="5257800"/>
            <a:ext cx="1246816" cy="1243289"/>
          </a:xfrm>
          <a:prstGeom prst="line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086670" y="5879444"/>
                <a:ext cx="529374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Tangent line using initial point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670" y="5879444"/>
                <a:ext cx="5293741" cy="461665"/>
              </a:xfrm>
              <a:prstGeom prst="rect">
                <a:avLst/>
              </a:prstGeom>
              <a:blipFill>
                <a:blip r:embed="rId6"/>
                <a:stretch>
                  <a:fillRect l="-1726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4295198-1654-1B6B-E7D6-88AC433C2E83}"/>
              </a:ext>
            </a:extLst>
          </p:cNvPr>
          <p:cNvCxnSpPr>
            <a:cxnSpLocks/>
          </p:cNvCxnSpPr>
          <p:nvPr/>
        </p:nvCxnSpPr>
        <p:spPr>
          <a:xfrm flipV="1">
            <a:off x="2055812" y="3954449"/>
            <a:ext cx="1000916" cy="1963095"/>
          </a:xfrm>
          <a:prstGeom prst="line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peech Bubble: Rectangle with Corners Rounded 28">
            <a:extLst>
              <a:ext uri="{FF2B5EF4-FFF2-40B4-BE49-F238E27FC236}">
                <a16:creationId xmlns:a16="http://schemas.microsoft.com/office/drawing/2014/main" id="{A3A3ABDB-B001-B061-D9B7-83B02E00E6BB}"/>
              </a:ext>
            </a:extLst>
          </p:cNvPr>
          <p:cNvSpPr/>
          <p:nvPr/>
        </p:nvSpPr>
        <p:spPr>
          <a:xfrm>
            <a:off x="5408612" y="2630936"/>
            <a:ext cx="2734571" cy="1286382"/>
          </a:xfrm>
          <a:prstGeom prst="wedgeRoundRectCallout">
            <a:avLst>
              <a:gd name="adj1" fmla="val 88324"/>
              <a:gd name="adj2" fmla="val 90075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Euler uses multiple tangent lines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085EFD3-CBB3-A71B-774D-8F72D455522C}"/>
              </a:ext>
            </a:extLst>
          </p:cNvPr>
          <p:cNvSpPr/>
          <p:nvPr/>
        </p:nvSpPr>
        <p:spPr>
          <a:xfrm>
            <a:off x="3081732" y="5209530"/>
            <a:ext cx="4250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Tangent line using next point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7AA6CCF-1684-7193-B04B-87FEAD9B2A2C}"/>
              </a:ext>
            </a:extLst>
          </p:cNvPr>
          <p:cNvSpPr/>
          <p:nvPr/>
        </p:nvSpPr>
        <p:spPr>
          <a:xfrm>
            <a:off x="2836268" y="4168044"/>
            <a:ext cx="137160" cy="13716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B9A57F7-EE79-17CE-74C2-2FC5808465DF}"/>
              </a:ext>
            </a:extLst>
          </p:cNvPr>
          <p:cNvSpPr/>
          <p:nvPr/>
        </p:nvSpPr>
        <p:spPr>
          <a:xfrm>
            <a:off x="2194089" y="5440362"/>
            <a:ext cx="137160" cy="1371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DCB5C4-EF88-4511-C9FB-9541F2DBD661}"/>
              </a:ext>
            </a:extLst>
          </p:cNvPr>
          <p:cNvSpPr/>
          <p:nvPr/>
        </p:nvSpPr>
        <p:spPr>
          <a:xfrm>
            <a:off x="3056728" y="4019420"/>
            <a:ext cx="4250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Better approximation</a:t>
            </a:r>
          </a:p>
        </p:txBody>
      </p:sp>
    </p:spTree>
    <p:extLst>
      <p:ext uri="{BB962C8B-B14F-4D97-AF65-F5344CB8AC3E}">
        <p14:creationId xmlns:p14="http://schemas.microsoft.com/office/powerpoint/2010/main" val="126533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30" grpId="0" uiExpand="1" build="p"/>
      <p:bldP spid="31" grpId="0" animBg="1"/>
      <p:bldP spid="32" grpId="0" animBg="1"/>
      <p:bldP spid="3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Euler’s Method work?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91847" y="1600200"/>
                <a:ext cx="9784389" cy="993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Given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use Euler’s method with increments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approximate the value of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847" y="1600200"/>
                <a:ext cx="9784389" cy="993605"/>
              </a:xfrm>
              <a:prstGeom prst="rect">
                <a:avLst/>
              </a:prstGeom>
              <a:blipFill>
                <a:blip r:embed="rId4"/>
                <a:stretch>
                  <a:fillRect l="-935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03958"/>
              </p:ext>
            </p:extLst>
          </p:nvPr>
        </p:nvGraphicFramePr>
        <p:xfrm>
          <a:off x="4037012" y="2664005"/>
          <a:ext cx="6865600" cy="25826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8976">
                  <a:extLst>
                    <a:ext uri="{9D8B030D-6E8A-4147-A177-3AD203B41FA5}">
                      <a16:colId xmlns:a16="http://schemas.microsoft.com/office/drawing/2014/main" val="83570844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015093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64271014"/>
                    </a:ext>
                  </a:extLst>
                </a:gridCol>
                <a:gridCol w="1929024">
                  <a:extLst>
                    <a:ext uri="{9D8B030D-6E8A-4147-A177-3AD203B41FA5}">
                      <a16:colId xmlns:a16="http://schemas.microsoft.com/office/drawing/2014/main" val="434362970"/>
                    </a:ext>
                  </a:extLst>
                </a:gridCol>
              </a:tblGrid>
              <a:tr h="6038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08366"/>
                  </a:ext>
                </a:extLst>
              </a:tr>
              <a:tr h="10274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08498"/>
                  </a:ext>
                </a:extLst>
              </a:tr>
              <a:tr h="9512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302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0C1663E-3B6D-147C-A877-142160B0B18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950" r="13950"/>
          <a:stretch/>
        </p:blipFill>
        <p:spPr>
          <a:xfrm>
            <a:off x="1542841" y="2573870"/>
            <a:ext cx="1439656" cy="39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6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012" y="0"/>
            <a:ext cx="609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70012" y="609600"/>
                <a:ext cx="10042494" cy="1922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the particular solution to the differential equation with initial condition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Euler’s method, starting 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two steps of equal size, to approximate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12" y="609600"/>
                <a:ext cx="10042494" cy="1922578"/>
              </a:xfrm>
              <a:prstGeom prst="rect">
                <a:avLst/>
              </a:prstGeom>
              <a:blipFill>
                <a:blip r:embed="rId3"/>
                <a:stretch>
                  <a:fillRect l="-971"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2"/>
          <p:cNvSpPr txBox="1">
            <a:spLocks/>
          </p:cNvSpPr>
          <p:nvPr/>
        </p:nvSpPr>
        <p:spPr>
          <a:xfrm>
            <a:off x="1217612" y="228600"/>
            <a:ext cx="10058401" cy="584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Example 1: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5475D87A-D231-0A3F-7456-3D2FD6B19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012" y="2108786"/>
            <a:ext cx="5105400" cy="41554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8012" y="0"/>
            <a:ext cx="609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70012" y="609600"/>
                <a:ext cx="10042494" cy="1922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the particular solution to the differential equation with initial condition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Euler’s method, starting 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two steps of equal size, to approximate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12" y="609600"/>
                <a:ext cx="10042494" cy="1922578"/>
              </a:xfrm>
              <a:prstGeom prst="rect">
                <a:avLst/>
              </a:prstGeom>
              <a:blipFill>
                <a:blip r:embed="rId4"/>
                <a:stretch>
                  <a:fillRect l="-971" b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2"/>
          <p:cNvSpPr txBox="1">
            <a:spLocks/>
          </p:cNvSpPr>
          <p:nvPr/>
        </p:nvSpPr>
        <p:spPr>
          <a:xfrm>
            <a:off x="1217612" y="228600"/>
            <a:ext cx="10058401" cy="584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Example 1: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mathkanection.com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6682A6B-B8FE-383F-9929-331FA1733814}"/>
              </a:ext>
            </a:extLst>
          </p:cNvPr>
          <p:cNvGrpSpPr/>
          <p:nvPr/>
        </p:nvGrpSpPr>
        <p:grpSpPr>
          <a:xfrm>
            <a:off x="4014910" y="2130802"/>
            <a:ext cx="5127502" cy="4155428"/>
            <a:chOff x="4014910" y="2130802"/>
            <a:chExt cx="5127502" cy="4155428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475286FC-447A-013F-CB71-AF04479AD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14910" y="2130802"/>
              <a:ext cx="5127502" cy="4155428"/>
            </a:xfrm>
            <a:prstGeom prst="rect">
              <a:avLst/>
            </a:prstGeom>
          </p:spPr>
        </p:pic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8FD39D4-8005-81D0-7DB2-EB24FFF417A9}"/>
                </a:ext>
              </a:extLst>
            </p:cNvPr>
            <p:cNvSpPr/>
            <p:nvPr/>
          </p:nvSpPr>
          <p:spPr>
            <a:xfrm>
              <a:off x="6932612" y="4460719"/>
              <a:ext cx="137160" cy="1371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0730E0-F2B0-B5DF-F5BE-17E41C77354D}"/>
              </a:ext>
            </a:extLst>
          </p:cNvPr>
          <p:cNvCxnSpPr>
            <a:cxnSpLocks/>
          </p:cNvCxnSpPr>
          <p:nvPr/>
        </p:nvCxnSpPr>
        <p:spPr>
          <a:xfrm flipV="1">
            <a:off x="4265612" y="4495800"/>
            <a:ext cx="1828800" cy="1371600"/>
          </a:xfrm>
          <a:prstGeom prst="line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F5B6DC-FD27-2FE0-3B40-54411E2C85FE}"/>
              </a:ext>
            </a:extLst>
          </p:cNvPr>
          <p:cNvCxnSpPr>
            <a:cxnSpLocks/>
          </p:cNvCxnSpPr>
          <p:nvPr/>
        </p:nvCxnSpPr>
        <p:spPr>
          <a:xfrm flipV="1">
            <a:off x="5446712" y="4208516"/>
            <a:ext cx="1714500" cy="576844"/>
          </a:xfrm>
          <a:prstGeom prst="line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D62BE7AD-3D5C-C10D-1C60-72DD3B0E2812}"/>
              </a:ext>
            </a:extLst>
          </p:cNvPr>
          <p:cNvSpPr/>
          <p:nvPr/>
        </p:nvSpPr>
        <p:spPr>
          <a:xfrm>
            <a:off x="5804852" y="4572000"/>
            <a:ext cx="137160" cy="1371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31092B3-1DF0-3E45-2E6E-B1628FB5B6AB}"/>
              </a:ext>
            </a:extLst>
          </p:cNvPr>
          <p:cNvSpPr/>
          <p:nvPr/>
        </p:nvSpPr>
        <p:spPr>
          <a:xfrm>
            <a:off x="6932612" y="4186500"/>
            <a:ext cx="137160" cy="13716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588</Words>
  <Application>Microsoft Office PowerPoint</Application>
  <PresentationFormat>Custom</PresentationFormat>
  <Paragraphs>82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Euphemia</vt:lpstr>
      <vt:lpstr>Times New Roman</vt:lpstr>
      <vt:lpstr>Math 16x9</vt:lpstr>
      <vt:lpstr>Euler’s Method</vt:lpstr>
      <vt:lpstr>Who is Euler?</vt:lpstr>
      <vt:lpstr>What is Euler’s Method?</vt:lpstr>
      <vt:lpstr>How does Euler’s Method work?</vt:lpstr>
      <vt:lpstr>How does Euler’s Method work?</vt:lpstr>
      <vt:lpstr>How does Euler’s Method work?</vt:lpstr>
      <vt:lpstr>How does Euler’s Method work?</vt:lpstr>
      <vt:lpstr>PowerPoint Presentation</vt:lpstr>
      <vt:lpstr>PowerPoint Presentation</vt:lpstr>
      <vt:lpstr>PowerPoint Presentation</vt:lpstr>
      <vt:lpstr>PowerPoint Presentation</vt:lpstr>
    </vt:vector>
  </TitlesOfParts>
  <Company>JS Morton High School District 201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Barbara Kane</dc:creator>
  <cp:lastModifiedBy>Barbara Kane</cp:lastModifiedBy>
  <cp:revision>24</cp:revision>
  <cp:lastPrinted>2022-12-09T12:45:42Z</cp:lastPrinted>
  <dcterms:created xsi:type="dcterms:W3CDTF">2021-01-02T17:58:43Z</dcterms:created>
  <dcterms:modified xsi:type="dcterms:W3CDTF">2023-12-08T13:19:12Z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