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3" r:id="rId4"/>
    <p:sldId id="280" r:id="rId5"/>
    <p:sldId id="281" r:id="rId6"/>
    <p:sldId id="279" r:id="rId7"/>
    <p:sldId id="282" r:id="rId8"/>
    <p:sldId id="283" r:id="rId9"/>
    <p:sldId id="285" r:id="rId10"/>
    <p:sldId id="284" r:id="rId11"/>
    <p:sldId id="288" r:id="rId12"/>
    <p:sldId id="286" r:id="rId13"/>
    <p:sldId id="287" r:id="rId14"/>
    <p:sldId id="258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07B"/>
    <a:srgbClr val="50606E"/>
    <a:srgbClr val="778C9D"/>
    <a:srgbClr val="A5B6ED"/>
    <a:srgbClr val="6F8BE3"/>
    <a:srgbClr val="6141BD"/>
    <a:srgbClr val="00462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>
        <p:scale>
          <a:sx n="200" d="100"/>
          <a:sy n="200" d="100"/>
        </p:scale>
        <p:origin x="115" y="115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1/3/2021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Sketching &amp; Matching Slope Fields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74612" y="5715000"/>
            <a:ext cx="1066800" cy="1008604"/>
            <a:chOff x="5027612" y="1295398"/>
            <a:chExt cx="3644795" cy="34459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10" name="Right Triangle 9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428669" y="4280327"/>
            <a:ext cx="90759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"/>
              <p:cNvSpPr txBox="1">
                <a:spLocks/>
              </p:cNvSpPr>
              <p:nvPr/>
            </p:nvSpPr>
            <p:spPr>
              <a:xfrm>
                <a:off x="1593436" y="1981201"/>
                <a:ext cx="9913774" cy="858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"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depend only on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-values (this means that the slopes only </a:t>
                </a:r>
                <a:r>
                  <a:rPr lang="en-US" sz="2400" dirty="0">
                    <a:sym typeface="Wingdings" panose="05000000000000000000" pitchFamily="2" charset="2"/>
                  </a:rPr>
                  <a:t>change</a:t>
                </a:r>
                <a:endParaRPr lang="en-US" sz="2400" dirty="0" smtClean="0">
                  <a:sym typeface="Wingdings" panose="05000000000000000000" pitchFamily="2" charset="2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   when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-value changes…you see the same slopes vertically)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19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1981201"/>
                <a:ext cx="9913774" cy="858799"/>
              </a:xfrm>
              <a:prstGeom prst="rect">
                <a:avLst/>
              </a:prstGeom>
              <a:blipFill>
                <a:blip r:embed="rId3"/>
                <a:stretch>
                  <a:fillRect l="-799" t="-9220" r="-184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9914" y="2840000"/>
            <a:ext cx="3177367" cy="320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6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1580957" y="1981201"/>
                <a:ext cx="9926253" cy="706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 </a:t>
                </a:r>
                <a:r>
                  <a:rPr lang="en-US" sz="2400" dirty="0">
                    <a:sym typeface="Wingdings" panose="05000000000000000000" pitchFamily="2" charset="2"/>
                  </a:rPr>
                  <a:t>depend only on 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-values (this means that the slopes only change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   when 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-value changes…you see the same slopes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horizontally</a:t>
                </a:r>
                <a:r>
                  <a:rPr lang="en-US" sz="2400" dirty="0">
                    <a:sym typeface="Wingdings" panose="05000000000000000000" pitchFamily="2" charset="2"/>
                  </a:rPr>
                  <a:t>)</a:t>
                </a:r>
                <a:endParaRPr lang="en-US" sz="2400" dirty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957" y="1981201"/>
                <a:ext cx="9926253" cy="706399"/>
              </a:xfrm>
              <a:prstGeom prst="rect">
                <a:avLst/>
              </a:prstGeom>
              <a:blipFill>
                <a:blip r:embed="rId3"/>
                <a:stretch>
                  <a:fillRect l="-921" t="-11207" r="-61" b="-3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498" y="2868648"/>
            <a:ext cx="3124200" cy="32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5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593436" y="1981201"/>
            <a:ext cx="9782801" cy="481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 </a:t>
            </a:r>
            <a:r>
              <a:rPr lang="en-US" sz="2400" dirty="0">
                <a:sym typeface="Wingdings" panose="05000000000000000000" pitchFamily="2" charset="2"/>
              </a:rPr>
              <a:t>are </a:t>
            </a:r>
            <a:r>
              <a:rPr lang="en-US" sz="2400" dirty="0" smtClean="0">
                <a:sym typeface="Wingdings" panose="05000000000000000000" pitchFamily="2" charset="2"/>
              </a:rPr>
              <a:t>all positive OR all negative</a:t>
            </a:r>
            <a:endParaRPr lang="en-US" sz="2400" dirty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012" y="2462982"/>
            <a:ext cx="3180156" cy="31801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6412" y="2466345"/>
            <a:ext cx="3177184" cy="31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833" y="1752600"/>
            <a:ext cx="1812616" cy="1828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1249" y="1752600"/>
            <a:ext cx="1828800" cy="18288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6208" y="1752600"/>
            <a:ext cx="1762241" cy="1828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9009" y="1752600"/>
            <a:ext cx="1841840" cy="1828800"/>
          </a:xfrm>
          <a:prstGeom prst="rect">
            <a:avLst/>
          </a:prstGeom>
        </p:spPr>
      </p:pic>
      <p:sp>
        <p:nvSpPr>
          <p:cNvPr id="26" name="Content Placeholder 1"/>
          <p:cNvSpPr>
            <a:spLocks noGrp="1"/>
          </p:cNvSpPr>
          <p:nvPr>
            <p:ph idx="1"/>
          </p:nvPr>
        </p:nvSpPr>
        <p:spPr>
          <a:xfrm>
            <a:off x="1587197" y="1676400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(A)		          (B)	      	       (C)			   (D)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1"/>
              <p:cNvSpPr txBox="1">
                <a:spLocks/>
              </p:cNvSpPr>
              <p:nvPr/>
            </p:nvSpPr>
            <p:spPr>
              <a:xfrm>
                <a:off x="1827212" y="5257800"/>
                <a:ext cx="9795277" cy="4706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 smtClean="0"/>
                  <a:t>	        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	              </a:t>
                </a:r>
                <a:r>
                  <a:rPr lang="en-US" sz="2000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/>
                  <a:t>	   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12" y="5257800"/>
                <a:ext cx="9795277" cy="470684"/>
              </a:xfrm>
              <a:prstGeom prst="rect">
                <a:avLst/>
              </a:prstGeom>
              <a:blipFill>
                <a:blip r:embed="rId7"/>
                <a:stretch>
                  <a:fillRect l="-685" b="-1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55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2428669" y="1600200"/>
            <a:ext cx="8329031" cy="2680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 cap="none" baseline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Slope Fields</a:t>
            </a:r>
            <a:endParaRPr lang="en-US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428669" y="4344915"/>
            <a:ext cx="7516442" cy="1116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Sketching &amp; Matching Slope Fields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28669" y="4280327"/>
            <a:ext cx="90759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74612" y="5715000"/>
            <a:ext cx="1066800" cy="1008604"/>
            <a:chOff x="5027612" y="1295398"/>
            <a:chExt cx="3644795" cy="344596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19" name="Right Triangle 18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62707B"/>
            </a:solidFill>
            <a:ln>
              <a:solidFill>
                <a:srgbClr val="6270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62707B"/>
            </a:solidFill>
            <a:ln>
              <a:solidFill>
                <a:srgbClr val="6270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62707B"/>
            </a:solidFill>
            <a:ln>
              <a:solidFill>
                <a:srgbClr val="6270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Slope Field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1593435" y="1582512"/>
            <a:ext cx="9782801" cy="1160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Recall that a Slope Field is a</a:t>
            </a:r>
            <a:r>
              <a:rPr lang="en-US" sz="2400" dirty="0" smtClean="0"/>
              <a:t> </a:t>
            </a:r>
            <a:r>
              <a:rPr lang="en-US" sz="2400" dirty="0" smtClean="0"/>
              <a:t>graphical representation of </a:t>
            </a:r>
            <a:r>
              <a:rPr lang="en-US" sz="2400" dirty="0"/>
              <a:t>each of the slopes that we </a:t>
            </a:r>
            <a:r>
              <a:rPr lang="en-US" sz="2400" dirty="0" smtClean="0"/>
              <a:t>find </a:t>
            </a:r>
            <a:r>
              <a:rPr lang="en-US" sz="2400" dirty="0"/>
              <a:t>at points all over the plane by a short line segment that is actually as steep as the slope says it should be at that point. 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035" y="3572688"/>
            <a:ext cx="2895600" cy="281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846535" y="2743200"/>
                <a:ext cx="32766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400" i="1" dirty="0" smtClean="0"/>
                  <a:t>Example: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535" y="2743200"/>
                <a:ext cx="3276600" cy="712887"/>
              </a:xfrm>
              <a:prstGeom prst="rect">
                <a:avLst/>
              </a:prstGeom>
              <a:blipFill>
                <a:blip r:embed="rId4"/>
                <a:stretch>
                  <a:fillRect l="-2788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a Slope Field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377777" cy="55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Make a table from given points to record the slope values.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"/>
              <p:cNvSpPr txBox="1">
                <a:spLocks/>
              </p:cNvSpPr>
              <p:nvPr/>
            </p:nvSpPr>
            <p:spPr>
              <a:xfrm>
                <a:off x="1593434" y="1950963"/>
                <a:ext cx="9377777" cy="838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en-US" sz="2400" i="1" dirty="0" smtClean="0"/>
                  <a:t>Example: </a:t>
                </a:r>
                <a:r>
                  <a:rPr lang="en-US" sz="2400" dirty="0" smtClean="0"/>
                  <a:t>Sketch a slope field for the differential equation,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Euphemia" pitchFamily="34" charset="0"/>
                  <a:buNone/>
                </a:pPr>
                <a:r>
                  <a:rPr lang="en-US" sz="2400" dirty="0" smtClean="0"/>
                  <a:t>	     at the nine points given.</a:t>
                </a:r>
                <a:endParaRPr lang="en-US" dirty="0"/>
              </a:p>
            </p:txBody>
          </p:sp>
        </mc:Choice>
        <mc:Fallback>
          <p:sp>
            <p:nvSpPr>
              <p:cNvPr id="1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4" y="1950963"/>
                <a:ext cx="9377777" cy="838200"/>
              </a:xfrm>
              <a:prstGeom prst="rect">
                <a:avLst/>
              </a:prstGeom>
              <a:blipFill>
                <a:blip r:embed="rId3"/>
                <a:stretch>
                  <a:fillRect l="-975" t="-1449" b="-27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412" y="3340223"/>
            <a:ext cx="2819400" cy="2650984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67786"/>
              </p:ext>
            </p:extLst>
          </p:nvPr>
        </p:nvGraphicFramePr>
        <p:xfrm>
          <a:off x="2790814" y="2971800"/>
          <a:ext cx="3657600" cy="31623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34362970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6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a Slope Field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377777" cy="55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Make a table from given points to record the slope values.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"/>
              <p:cNvSpPr txBox="1">
                <a:spLocks/>
              </p:cNvSpPr>
              <p:nvPr/>
            </p:nvSpPr>
            <p:spPr>
              <a:xfrm>
                <a:off x="1593434" y="1950963"/>
                <a:ext cx="9377777" cy="838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en-US" sz="2400" i="1" dirty="0" smtClean="0"/>
                  <a:t>Example: </a:t>
                </a:r>
                <a:r>
                  <a:rPr lang="en-US" sz="2400" dirty="0" smtClean="0"/>
                  <a:t>Sketch a slope field for the differential equation,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Euphemia" pitchFamily="34" charset="0"/>
                  <a:buNone/>
                </a:pPr>
                <a:r>
                  <a:rPr lang="en-US" sz="2400" dirty="0" smtClean="0"/>
                  <a:t>	     at the nine points given.</a:t>
                </a:r>
                <a:endParaRPr lang="en-US" dirty="0"/>
              </a:p>
            </p:txBody>
          </p:sp>
        </mc:Choice>
        <mc:Fallback>
          <p:sp>
            <p:nvSpPr>
              <p:cNvPr id="1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4" y="1950963"/>
                <a:ext cx="9377777" cy="838200"/>
              </a:xfrm>
              <a:prstGeom prst="rect">
                <a:avLst/>
              </a:prstGeom>
              <a:blipFill>
                <a:blip r:embed="rId3"/>
                <a:stretch>
                  <a:fillRect l="-975" t="-1449" b="-27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412" y="3340223"/>
            <a:ext cx="2819400" cy="2650984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31575"/>
              </p:ext>
            </p:extLst>
          </p:nvPr>
        </p:nvGraphicFramePr>
        <p:xfrm>
          <a:off x="1674812" y="2895600"/>
          <a:ext cx="1920240" cy="31623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6192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56896"/>
              </p:ext>
            </p:extLst>
          </p:nvPr>
        </p:nvGraphicFramePr>
        <p:xfrm>
          <a:off x="3739333" y="2895600"/>
          <a:ext cx="1920240" cy="31623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6192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59981"/>
              </p:ext>
            </p:extLst>
          </p:nvPr>
        </p:nvGraphicFramePr>
        <p:xfrm>
          <a:off x="5803854" y="2895599"/>
          <a:ext cx="1920240" cy="31623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6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a Slope Field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377777" cy="55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Make a table from given points to record the slope values.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"/>
              <p:cNvSpPr txBox="1">
                <a:spLocks/>
              </p:cNvSpPr>
              <p:nvPr/>
            </p:nvSpPr>
            <p:spPr>
              <a:xfrm>
                <a:off x="1593434" y="1950963"/>
                <a:ext cx="9782803" cy="838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en-US" sz="2400" i="1" dirty="0" smtClean="0"/>
                  <a:t>Example: </a:t>
                </a:r>
                <a:r>
                  <a:rPr lang="en-US" sz="2400" dirty="0" smtClean="0"/>
                  <a:t>Sketch a slope field for the differential equation,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Euphemia" pitchFamily="34" charset="0"/>
                  <a:buNone/>
                </a:pPr>
                <a:r>
                  <a:rPr lang="en-US" sz="2400" dirty="0" smtClean="0"/>
                  <a:t>	     at the points given.</a:t>
                </a:r>
                <a:endParaRPr lang="en-US" dirty="0"/>
              </a:p>
            </p:txBody>
          </p:sp>
        </mc:Choice>
        <mc:Fallback>
          <p:sp>
            <p:nvSpPr>
              <p:cNvPr id="1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4" y="1950963"/>
                <a:ext cx="9782803" cy="838200"/>
              </a:xfrm>
              <a:prstGeom prst="rect">
                <a:avLst/>
              </a:prstGeom>
              <a:blipFill>
                <a:blip r:embed="rId3"/>
                <a:stretch>
                  <a:fillRect l="-935" t="-1449" r="-872" b="-27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597" y="3728833"/>
            <a:ext cx="4391025" cy="2595767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25340"/>
              </p:ext>
            </p:extLst>
          </p:nvPr>
        </p:nvGraphicFramePr>
        <p:xfrm>
          <a:off x="1674812" y="3086059"/>
          <a:ext cx="5098517" cy="31623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26517">
                  <a:extLst>
                    <a:ext uri="{9D8B030D-6E8A-4147-A177-3AD203B41FA5}">
                      <a16:colId xmlns:a16="http://schemas.microsoft.com/office/drawing/2014/main" val="8357084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15093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642710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343629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066735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66881296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8366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08498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3029"/>
                  </a:ext>
                </a:extLst>
              </a:tr>
              <a:tr h="875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26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1580957" y="2032665"/>
            <a:ext cx="9377777" cy="470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 equal zero</a:t>
            </a:r>
            <a:endParaRPr lang="en-US" sz="2400" dirty="0" smtClean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"/>
              <p:cNvSpPr txBox="1">
                <a:spLocks/>
              </p:cNvSpPr>
              <p:nvPr/>
            </p:nvSpPr>
            <p:spPr>
              <a:xfrm>
                <a:off x="1580958" y="2560940"/>
                <a:ext cx="9795279" cy="388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 are the same along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-axis (this is when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)</a:t>
                </a:r>
                <a:endParaRPr lang="en-US" sz="2400" dirty="0" smtClean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958" y="2560940"/>
                <a:ext cx="9795279" cy="388900"/>
              </a:xfrm>
              <a:prstGeom prst="rect">
                <a:avLst/>
              </a:prstGeom>
              <a:blipFill>
                <a:blip r:embed="rId3"/>
                <a:stretch>
                  <a:fillRect l="-933" t="-20313" b="-45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"/>
              <p:cNvSpPr txBox="1">
                <a:spLocks/>
              </p:cNvSpPr>
              <p:nvPr/>
            </p:nvSpPr>
            <p:spPr>
              <a:xfrm>
                <a:off x="1581546" y="3124200"/>
                <a:ext cx="9782801" cy="4817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 </a:t>
                </a:r>
                <a:r>
                  <a:rPr lang="en-US" sz="2400" dirty="0">
                    <a:sym typeface="Wingdings" panose="05000000000000000000" pitchFamily="2" charset="2"/>
                  </a:rPr>
                  <a:t>are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the same along </a:t>
                </a:r>
                <a:r>
                  <a:rPr lang="en-US" sz="2400" dirty="0">
                    <a:sym typeface="Wingdings" panose="05000000000000000000" pitchFamily="2" charset="2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-axis (this is when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)</a:t>
                </a:r>
                <a:endParaRPr lang="en-US" sz="2400" dirty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8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546" y="3124200"/>
                <a:ext cx="9782801" cy="481781"/>
              </a:xfrm>
              <a:prstGeom prst="rect">
                <a:avLst/>
              </a:prstGeom>
              <a:blipFill>
                <a:blip r:embed="rId4"/>
                <a:stretch>
                  <a:fillRect l="-935" t="-16456" b="-16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"/>
              <p:cNvSpPr txBox="1">
                <a:spLocks/>
              </p:cNvSpPr>
              <p:nvPr/>
            </p:nvSpPr>
            <p:spPr>
              <a:xfrm>
                <a:off x="1594024" y="3718324"/>
                <a:ext cx="9913185" cy="858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"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depend only on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-values (this means that the slopes only </a:t>
                </a:r>
                <a:r>
                  <a:rPr lang="en-US" sz="2400" dirty="0">
                    <a:sym typeface="Wingdings" panose="05000000000000000000" pitchFamily="2" charset="2"/>
                  </a:rPr>
                  <a:t>change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   when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-value changes…you see the same slopes vertically)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19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024" y="3718324"/>
                <a:ext cx="9913185" cy="858799"/>
              </a:xfrm>
              <a:prstGeom prst="rect">
                <a:avLst/>
              </a:prstGeom>
              <a:blipFill>
                <a:blip r:embed="rId5"/>
                <a:stretch>
                  <a:fillRect l="-799" t="-9220" r="-184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1586483" y="4634714"/>
                <a:ext cx="9920725" cy="706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 </a:t>
                </a:r>
                <a:r>
                  <a:rPr lang="en-US" sz="2400" dirty="0">
                    <a:sym typeface="Wingdings" panose="05000000000000000000" pitchFamily="2" charset="2"/>
                  </a:rPr>
                  <a:t>depend only on 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-values (this means that the slopes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only </a:t>
                </a:r>
                <a:r>
                  <a:rPr lang="en-US" sz="2400" dirty="0">
                    <a:sym typeface="Wingdings" panose="05000000000000000000" pitchFamily="2" charset="2"/>
                  </a:rPr>
                  <a:t>change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 </a:t>
                </a:r>
                <a:endParaRPr lang="en-US" sz="2400" dirty="0">
                  <a:sym typeface="Wingdings" panose="05000000000000000000" pitchFamily="2" charset="2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    when 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-value changes…you see the same slopes vertically)</a:t>
                </a:r>
                <a:endParaRPr lang="en-US" sz="2400" dirty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483" y="4634714"/>
                <a:ext cx="9920725" cy="706399"/>
              </a:xfrm>
              <a:prstGeom prst="rect">
                <a:avLst/>
              </a:prstGeom>
              <a:blipFill>
                <a:blip r:embed="rId6"/>
                <a:stretch>
                  <a:fillRect l="-921" t="-11207" r="-123" b="-3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1"/>
          <p:cNvSpPr txBox="1">
            <a:spLocks/>
          </p:cNvSpPr>
          <p:nvPr/>
        </p:nvSpPr>
        <p:spPr>
          <a:xfrm>
            <a:off x="1580957" y="5538019"/>
            <a:ext cx="9782801" cy="481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 </a:t>
            </a:r>
            <a:r>
              <a:rPr lang="en-US" sz="2400" dirty="0">
                <a:sym typeface="Wingdings" panose="05000000000000000000" pitchFamily="2" charset="2"/>
              </a:rPr>
              <a:t>are </a:t>
            </a:r>
            <a:r>
              <a:rPr lang="en-US" sz="2400" dirty="0" smtClean="0">
                <a:sym typeface="Wingdings" panose="05000000000000000000" pitchFamily="2" charset="2"/>
              </a:rPr>
              <a:t>all positive OR all negative</a:t>
            </a:r>
            <a:endParaRPr lang="en-US" sz="2400" dirty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8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1580957" y="2032665"/>
            <a:ext cx="9377777" cy="470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 equal zero</a:t>
            </a:r>
            <a:endParaRPr lang="en-US" sz="2400" dirty="0" smtClean="0"/>
          </a:p>
          <a:p>
            <a:pPr marL="0" indent="0">
              <a:buFont typeface="Euphemia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914" y="2528749"/>
            <a:ext cx="3177367" cy="320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"/>
              <p:cNvSpPr txBox="1">
                <a:spLocks/>
              </p:cNvSpPr>
              <p:nvPr/>
            </p:nvSpPr>
            <p:spPr>
              <a:xfrm>
                <a:off x="1579370" y="1981201"/>
                <a:ext cx="9795279" cy="388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 are the same along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-axis (this is when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)</a:t>
                </a:r>
                <a:endParaRPr lang="en-US" sz="2400" dirty="0" smtClean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370" y="1981201"/>
                <a:ext cx="9795279" cy="388900"/>
              </a:xfrm>
              <a:prstGeom prst="rect">
                <a:avLst/>
              </a:prstGeom>
              <a:blipFill>
                <a:blip r:embed="rId3"/>
                <a:stretch>
                  <a:fillRect l="-933" t="-20313" b="-45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152" y="2485752"/>
            <a:ext cx="3177367" cy="320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Slope Fields w/Differential Equations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915" y="759619"/>
            <a:ext cx="566697" cy="535782"/>
            <a:chOff x="5027612" y="1295398"/>
            <a:chExt cx="3644795" cy="3445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961" t="3078" r="1940" b="1874"/>
            <a:stretch/>
          </p:blipFill>
          <p:spPr>
            <a:xfrm>
              <a:off x="5027612" y="1295400"/>
              <a:ext cx="3644795" cy="3445963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6925619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0800000">
              <a:off x="5783209" y="1295400"/>
              <a:ext cx="2133599" cy="1007564"/>
            </a:xfrm>
            <a:prstGeom prst="triangle">
              <a:avLst>
                <a:gd name="adj" fmla="val 50875"/>
              </a:avLst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5708750" y="3047999"/>
              <a:ext cx="1071462" cy="1019175"/>
            </a:xfrm>
            <a:prstGeom prst="rtTriangle">
              <a:avLst/>
            </a:prstGeom>
            <a:solidFill>
              <a:srgbClr val="50606E"/>
            </a:solidFill>
            <a:ln>
              <a:solidFill>
                <a:srgbClr val="5060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27613" y="1295399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91266" y="1295399"/>
              <a:ext cx="679553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69040" y="1295398"/>
              <a:ext cx="681138" cy="3445963"/>
            </a:xfrm>
            <a:prstGeom prst="rect">
              <a:avLst/>
            </a:prstGeom>
            <a:solidFill>
              <a:srgbClr val="004620"/>
            </a:solidFill>
            <a:ln>
              <a:solidFill>
                <a:srgbClr val="0046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593436" y="1417637"/>
            <a:ext cx="978280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7611" y="6359631"/>
            <a:ext cx="266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mathkanection.com</a:t>
            </a:r>
            <a:endParaRPr lang="en-US" sz="2000" dirty="0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1580960" y="1510517"/>
            <a:ext cx="9795277" cy="470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Look for slopes that: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1"/>
              <p:cNvSpPr txBox="1">
                <a:spLocks/>
              </p:cNvSpPr>
              <p:nvPr/>
            </p:nvSpPr>
            <p:spPr>
              <a:xfrm>
                <a:off x="1587197" y="1981201"/>
                <a:ext cx="9782801" cy="4817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 smtClean="0">
                    <a:sym typeface="Wingdings" panose="05000000000000000000" pitchFamily="2" charset="2"/>
                  </a:rPr>
                  <a:t> </a:t>
                </a:r>
                <a:r>
                  <a:rPr lang="en-US" sz="2400" dirty="0">
                    <a:sym typeface="Wingdings" panose="05000000000000000000" pitchFamily="2" charset="2"/>
                  </a:rPr>
                  <a:t>are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the same along </a:t>
                </a:r>
                <a:r>
                  <a:rPr lang="en-US" sz="2400" dirty="0">
                    <a:sym typeface="Wingdings" panose="05000000000000000000" pitchFamily="2" charset="2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-axis (this is when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)</a:t>
                </a:r>
                <a:endParaRPr lang="en-US" sz="2400" dirty="0"/>
              </a:p>
              <a:p>
                <a:pPr marL="0" indent="0">
                  <a:buFont typeface="Euphemia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8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197" y="1981201"/>
                <a:ext cx="9782801" cy="481781"/>
              </a:xfrm>
              <a:prstGeom prst="rect">
                <a:avLst/>
              </a:prstGeom>
              <a:blipFill>
                <a:blip r:embed="rId3"/>
                <a:stretch>
                  <a:fillRect l="-935" t="-16456"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005" y="2462982"/>
            <a:ext cx="3177184" cy="31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577</Words>
  <Application>Microsoft Office PowerPoint</Application>
  <PresentationFormat>Custom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Euphemia</vt:lpstr>
      <vt:lpstr>Wingdings</vt:lpstr>
      <vt:lpstr>Math 16x9</vt:lpstr>
      <vt:lpstr>Slope Fields</vt:lpstr>
      <vt:lpstr>Sample Slope Field</vt:lpstr>
      <vt:lpstr>Sketch a Slope Field</vt:lpstr>
      <vt:lpstr>Sketch a Slope Field</vt:lpstr>
      <vt:lpstr>Sketch a Slope Field</vt:lpstr>
      <vt:lpstr>Matching Slope Fields w/Differential Equations</vt:lpstr>
      <vt:lpstr>Matching Slope Fields w/Differential Equations</vt:lpstr>
      <vt:lpstr>Matching Slope Fields w/Differential Equations</vt:lpstr>
      <vt:lpstr>Matching Slope Fields w/Differential Equations</vt:lpstr>
      <vt:lpstr>Matching Slope Fields w/Differential Equations</vt:lpstr>
      <vt:lpstr>Matching Slope Fields w/Differential Equations</vt:lpstr>
      <vt:lpstr>Matching Slope Fields w/Differential Equations</vt:lpstr>
      <vt:lpstr>Matching Slope Fields w/Differential Equations</vt:lpstr>
      <vt:lpstr>PowerPoint Presentation</vt:lpstr>
    </vt:vector>
  </TitlesOfParts>
  <Company>JS Morton High School District 201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Barbara Kane</dc:creator>
  <cp:lastModifiedBy>Barbara Kane</cp:lastModifiedBy>
  <cp:revision>30</cp:revision>
  <dcterms:created xsi:type="dcterms:W3CDTF">2021-01-02T17:58:43Z</dcterms:created>
  <dcterms:modified xsi:type="dcterms:W3CDTF">2021-01-04T00:27:24Z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