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4" r:id="rId2"/>
    <p:sldId id="257" r:id="rId3"/>
    <p:sldId id="270" r:id="rId4"/>
    <p:sldId id="271" r:id="rId5"/>
    <p:sldId id="285" r:id="rId6"/>
    <p:sldId id="286" r:id="rId7"/>
    <p:sldId id="287" r:id="rId8"/>
    <p:sldId id="288" r:id="rId9"/>
    <p:sldId id="272" r:id="rId10"/>
    <p:sldId id="273" r:id="rId11"/>
    <p:sldId id="274" r:id="rId12"/>
    <p:sldId id="275" r:id="rId13"/>
    <p:sldId id="281" r:id="rId14"/>
    <p:sldId id="289" r:id="rId15"/>
    <p:sldId id="282" r:id="rId16"/>
    <p:sldId id="266" r:id="rId17"/>
    <p:sldId id="256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599" autoAdjust="0"/>
  </p:normalViewPr>
  <p:slideViewPr>
    <p:cSldViewPr>
      <p:cViewPr varScale="1">
        <p:scale>
          <a:sx n="81" d="100"/>
          <a:sy n="81" d="100"/>
        </p:scale>
        <p:origin x="464" y="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65F5-9133-456B-935E-66E36330B0AC}" type="datetime1">
              <a:rPr lang="en-US" smtClean="0"/>
              <a:t>12/8/2023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DBF6-9506-4F4B-9ECE-D58F6F609BC0}" type="datetime1">
              <a:rPr lang="en-US" smtClean="0"/>
              <a:t>12/8/2023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F524-35C1-471E-A128-129D9ED0D41D}" type="datetime1">
              <a:rPr lang="en-US" smtClean="0"/>
              <a:t>12/8/2023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D972-92D9-4818-9F5C-9606832C2549}" type="datetime1">
              <a:rPr lang="en-US" smtClean="0"/>
              <a:t>12/8/2023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B90-4D10-4638-92D6-D3DFEC1EF451}" type="datetime1">
              <a:rPr lang="en-US" smtClean="0"/>
              <a:t>12/8/2023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DD2A-2E87-4057-A907-66499A4F0F28}" type="datetime1">
              <a:rPr lang="en-US" smtClean="0"/>
              <a:t>12/8/2023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405-0274-46EE-B40A-F9E9A129F50C}" type="datetime1">
              <a:rPr lang="en-US" smtClean="0"/>
              <a:t>12/8/2023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5973-EC64-4A00-BBFF-6F24DBB38723}" type="datetime1">
              <a:rPr lang="en-US" smtClean="0"/>
              <a:t>12/8/2023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3A18-F309-4FB1-9A6D-01D420E9862A}" type="datetime1">
              <a:rPr lang="en-US" smtClean="0"/>
              <a:t>12/8/2023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DF96-D289-441A-9A6B-F020883375E4}" type="datetime1">
              <a:rPr lang="en-US" smtClean="0"/>
              <a:t>12/8/2023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76A6-9EF1-4284-AD0D-84B3D5D74F49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w_ZqTGxtHrk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0.png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Slope Fields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457200"/>
          </a:xfrm>
        </p:spPr>
        <p:txBody>
          <a:bodyPr/>
          <a:lstStyle/>
          <a:p>
            <a:r>
              <a:rPr lang="en-US" dirty="0"/>
              <a:t>Solutions to Differential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302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a Slope Field Look Like?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 would need to calculate the slopes for the entire plane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2412" y="2438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           …the ENTIRE INFINITE PLANE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522410" y="3429000"/>
            <a:ext cx="9144000" cy="54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So, we will just calculate for a reasonable number of points.</a:t>
            </a:r>
            <a:endParaRPr lang="en-US" sz="32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522410" y="2438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                                                                          …impossible!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5980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a Slope Field Look Like?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60813" y="2211811"/>
            <a:ext cx="4267200" cy="910377"/>
            <a:chOff x="3587750" y="4549036"/>
            <a:chExt cx="4267200" cy="910377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3587750" y="4808537"/>
              <a:ext cx="4267200" cy="4262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7432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SzPct val="100000"/>
                <a:buFont typeface="Arial" pitchFamily="34" charset="0"/>
                <a:buChar char="▪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344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630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916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488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dirty="0"/>
                <a:t>Example: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dirty="0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570412" y="4549036"/>
                  <a:ext cx="3048000" cy="9103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412" y="4549036"/>
                  <a:ext cx="3048000" cy="9103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6605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3157112"/>
            <a:ext cx="3629025" cy="3533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674812" y="1822332"/>
                <a:ext cx="9144000" cy="98657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Slope field for select points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[−3,3] </m:t>
                    </m:r>
                  </m:oMath>
                </a14:m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[−3,3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812" y="1822332"/>
                <a:ext cx="9144000" cy="986577"/>
              </a:xfrm>
              <a:blipFill>
                <a:blip r:embed="rId7"/>
                <a:stretch>
                  <a:fillRect l="-1400" t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28574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looking at Slope Fields?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6605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4812" y="1822332"/>
            <a:ext cx="9144000" cy="130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Our </a:t>
            </a:r>
            <a:r>
              <a:rPr lang="en-US" sz="2800" b="1" dirty="0">
                <a:solidFill>
                  <a:srgbClr val="00B0F0"/>
                </a:solidFill>
              </a:rPr>
              <a:t>goal</a:t>
            </a:r>
            <a:r>
              <a:rPr lang="en-US" sz="2800" dirty="0"/>
              <a:t> when we are given a differential equation is to </a:t>
            </a:r>
            <a:r>
              <a:rPr lang="en-US" sz="2800" b="1" dirty="0">
                <a:solidFill>
                  <a:srgbClr val="00B0F0"/>
                </a:solidFill>
              </a:rPr>
              <a:t>find the function whose derivative is represented by the equation</a:t>
            </a:r>
            <a:r>
              <a:rPr lang="en-US" sz="2800" b="1" dirty="0"/>
              <a:t>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812" y="3200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Although we can’t solve the differential equation, we CAN sketch the solution to the differential equation.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4996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a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sz="2800" dirty="0"/>
                  <a:t>Sketch the particular solution to the differential equation passing through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(0,1)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667" t="-4667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36812" y="1905000"/>
            <a:ext cx="4267200" cy="4114800"/>
            <a:chOff x="4353321" y="2768396"/>
            <a:chExt cx="3786981" cy="37869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3321" y="2768396"/>
              <a:ext cx="3786981" cy="3786981"/>
            </a:xfrm>
            <a:prstGeom prst="rect">
              <a:avLst/>
            </a:prstGeom>
          </p:spPr>
        </p:pic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137084" y="3733800"/>
              <a:ext cx="109728" cy="10972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880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a Differential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sz="2800" dirty="0"/>
                  <a:t>Sketch the particular solution to the differential equation passing through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(0,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667" t="-4667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436812" y="1905000"/>
            <a:ext cx="4267200" cy="4114800"/>
            <a:chOff x="4353321" y="2768396"/>
            <a:chExt cx="3786981" cy="37869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3321" y="2768396"/>
              <a:ext cx="3786981" cy="3786981"/>
            </a:xfrm>
            <a:prstGeom prst="rect">
              <a:avLst/>
            </a:prstGeom>
          </p:spPr>
        </p:pic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6137084" y="5503438"/>
              <a:ext cx="109728" cy="10972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7466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a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sz="2800" dirty="0"/>
                  <a:t>Sketch the particular solution to the differential equation passing through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(0,1)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667" t="-4667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13012" y="1981200"/>
            <a:ext cx="4191000" cy="3886200"/>
            <a:chOff x="4446588" y="3200400"/>
            <a:chExt cx="3295650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6588" y="3200400"/>
              <a:ext cx="3295650" cy="3124200"/>
            </a:xfrm>
            <a:prstGeom prst="rect">
              <a:avLst/>
            </a:prstGeom>
          </p:spPr>
        </p:pic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060884" y="4303059"/>
              <a:ext cx="109728" cy="10972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1710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a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r>
                  <a:rPr lang="en-US" sz="2800" dirty="0"/>
                  <a:t>Sketch the particular solution to the differential equation passing through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(0,−1)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4667" t="-4667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513012" y="1981200"/>
            <a:ext cx="4191000" cy="3886200"/>
            <a:chOff x="4446588" y="3200400"/>
            <a:chExt cx="3295650" cy="312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6588" y="3200400"/>
              <a:ext cx="3295650" cy="3124200"/>
            </a:xfrm>
            <a:prstGeom prst="rect">
              <a:avLst/>
            </a:prstGeom>
          </p:spPr>
        </p:pic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060884" y="5257800"/>
              <a:ext cx="109728" cy="10972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Slope Fields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457200"/>
          </a:xfrm>
        </p:spPr>
        <p:txBody>
          <a:bodyPr/>
          <a:lstStyle/>
          <a:p>
            <a:r>
              <a:rPr lang="en-US" dirty="0"/>
              <a:t>Solutions to Differential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Slope Field?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698341"/>
            <a:ext cx="91440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graphical way to represent the general solutions to the differential equation and to find a particular, graphical solution to the differential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3934929" y="2864946"/>
                <a:ext cx="4074793" cy="800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Sample Diff’ Eq: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29" y="2864946"/>
                <a:ext cx="4074793" cy="800813"/>
              </a:xfrm>
              <a:prstGeom prst="rect">
                <a:avLst/>
              </a:prstGeom>
              <a:blipFill>
                <a:blip r:embed="rId2"/>
                <a:stretch>
                  <a:fillRect l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2248836" y="3565478"/>
                <a:ext cx="2667000" cy="800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General Solution:  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36" y="3565478"/>
                <a:ext cx="2667000" cy="800813"/>
              </a:xfrm>
              <a:prstGeom prst="rect">
                <a:avLst/>
              </a:prstGeom>
              <a:blipFill>
                <a:blip r:embed="rId3"/>
                <a:stretch>
                  <a:fillRect l="-4805" t="-7634" r="-14645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>
              <a:xfrm>
                <a:off x="6307438" y="3565478"/>
                <a:ext cx="5105400" cy="1066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Particular Solution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438" y="3565478"/>
                <a:ext cx="5105400" cy="1066801"/>
              </a:xfrm>
              <a:prstGeom prst="rect">
                <a:avLst/>
              </a:prstGeom>
              <a:blipFill>
                <a:blip r:embed="rId4"/>
                <a:stretch>
                  <a:fillRect l="-2509"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12" y="4561703"/>
            <a:ext cx="3770966" cy="1762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812" y="4536989"/>
            <a:ext cx="1754233" cy="17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CA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CA6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just solve the Diff’ </a:t>
            </a:r>
            <a:r>
              <a:rPr lang="en-US" dirty="0" err="1"/>
              <a:t>Eq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143998" cy="19812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/>
                  <a:t>If our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goal</a:t>
                </a:r>
                <a:r>
                  <a:rPr lang="en-US" sz="2800" dirty="0"/>
                  <a:t> when we are given a differential equation is to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b="1" dirty="0">
                    <a:solidFill>
                      <a:srgbClr val="00B0F0"/>
                    </a:solidFill>
                  </a:rPr>
                  <a:t>find the function whose derivative is represented by the equation </a:t>
                </a:r>
                <a:r>
                  <a:rPr lang="en-US" sz="2800" dirty="0"/>
                  <a:t>(that is, if our goal is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),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why don’t we just integrate &amp;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143998" cy="1981200"/>
              </a:xfrm>
              <a:blipFill>
                <a:blip r:embed="rId2"/>
                <a:stretch>
                  <a:fillRect l="-1400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"/>
          <p:cNvSpPr txBox="1">
            <a:spLocks/>
          </p:cNvSpPr>
          <p:nvPr/>
        </p:nvSpPr>
        <p:spPr>
          <a:xfrm>
            <a:off x="1522412" y="3886199"/>
            <a:ext cx="9144000" cy="1447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Unfortunately, integration isn't something we will always be able to use.  Many (most?) differential equations </a:t>
            </a:r>
            <a:r>
              <a:rPr lang="en-US" sz="2800" i="1" dirty="0"/>
              <a:t>can't</a:t>
            </a:r>
            <a:r>
              <a:rPr lang="en-US" sz="2800" dirty="0"/>
              <a:t> be integrated directly.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4341812" y="5334000"/>
                <a:ext cx="3505200" cy="8008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7432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SzPct val="100000"/>
                  <a:buFont typeface="Arial" pitchFamily="34" charset="0"/>
                  <a:buChar char="▪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7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630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916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Consolas" pitchFamily="49" charset="0"/>
                  <a:buChar char="–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4884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100000"/>
                  <a:buFont typeface="Arial" pitchFamily="34" charset="0"/>
                  <a:buChar char="▪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i="1" dirty="0"/>
                  <a:t>Example: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2" y="5334000"/>
                <a:ext cx="3505200" cy="800813"/>
              </a:xfrm>
              <a:prstGeom prst="rect">
                <a:avLst/>
              </a:prstGeom>
              <a:blipFill>
                <a:blip r:embed="rId8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9203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a Slope Field Look Like?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graphical representation of each of the slopes that we find at points all over the plane by a short line segment that is actually as steep as the slope says it should be at that point. </a:t>
            </a:r>
            <a:endParaRPr lang="en-US" sz="3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6605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38243" y="3500735"/>
                <a:ext cx="912816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can think of these little line segments as tangent lines to the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that we are looking for. </a:t>
                </a:r>
              </a:p>
              <a:p>
                <a:endParaRPr lang="en-US" sz="2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call the resulting picture a </a:t>
                </a:r>
                <a:r>
                  <a:rPr lang="en-US" sz="2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slope field</a:t>
                </a:r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:r>
                  <a:rPr lang="en-US" sz="2800" b="1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direction field</a:t>
                </a:r>
                <a:r>
                  <a:rPr lang="en-US" sz="2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243" y="3500735"/>
                <a:ext cx="9128169" cy="1815882"/>
              </a:xfrm>
              <a:prstGeom prst="rect">
                <a:avLst/>
              </a:prstGeom>
              <a:blipFill>
                <a:blip r:embed="rId5"/>
                <a:stretch>
                  <a:fillRect l="-1335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</p:spTree>
    <p:extLst>
      <p:ext uri="{BB962C8B-B14F-4D97-AF65-F5344CB8AC3E}">
        <p14:creationId xmlns:p14="http://schemas.microsoft.com/office/powerpoint/2010/main" val="15061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Real-Life Slope Field: Wind Patterns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8D066-BAB4-E7A0-A3DD-9EB04FED3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269" y="1754811"/>
            <a:ext cx="6164285" cy="45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CB605-0001-CA57-28B6-C5BEBDF4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105" y="1674243"/>
            <a:ext cx="9285416" cy="4423914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2B54C59D-0DDB-BB30-775D-1549E8D9EDAA}"/>
              </a:ext>
            </a:extLst>
          </p:cNvPr>
          <p:cNvSpPr txBox="1">
            <a:spLocks/>
          </p:cNvSpPr>
          <p:nvPr/>
        </p:nvSpPr>
        <p:spPr>
          <a:xfrm>
            <a:off x="1674814" y="4270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Real-Life Slope Field: Wind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C7BA4-5E4A-8AEF-006B-ABBE557D4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671" y="1604462"/>
            <a:ext cx="6080284" cy="4720138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724831F5-EC4A-EAB7-1BE0-31FD22FB00AD}"/>
              </a:ext>
            </a:extLst>
          </p:cNvPr>
          <p:cNvSpPr txBox="1">
            <a:spLocks/>
          </p:cNvSpPr>
          <p:nvPr/>
        </p:nvSpPr>
        <p:spPr>
          <a:xfrm>
            <a:off x="1674814" y="4270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Real-Life Slope Field: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16735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724831F5-EC4A-EAB7-1BE0-31FD22FB00AD}"/>
              </a:ext>
            </a:extLst>
          </p:cNvPr>
          <p:cNvSpPr txBox="1">
            <a:spLocks/>
          </p:cNvSpPr>
          <p:nvPr/>
        </p:nvSpPr>
        <p:spPr>
          <a:xfrm>
            <a:off x="1674814" y="4270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Real-Life Slope Field: Magnetic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90878-B1CE-4C0F-9F9D-8F4EC903A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672" y="1752600"/>
            <a:ext cx="6820281" cy="449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C64055-1C76-4585-4A03-2DAA680E7D80}"/>
              </a:ext>
            </a:extLst>
          </p:cNvPr>
          <p:cNvSpPr txBox="1"/>
          <p:nvPr/>
        </p:nvSpPr>
        <p:spPr>
          <a:xfrm>
            <a:off x="9866312" y="5158871"/>
            <a:ext cx="190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hlinkClick r:id="rId5"/>
              </a:rPr>
              <a:t>Watch Magnet Experiments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23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a Slope Field Look Like?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60813" y="1884145"/>
            <a:ext cx="4267200" cy="910377"/>
            <a:chOff x="3587750" y="4549036"/>
            <a:chExt cx="4267200" cy="910377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3587750" y="4808537"/>
              <a:ext cx="4267200" cy="4262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74320" indent="-274320" algn="l" defTabSz="914400" rtl="0" eaLnBrk="1" latinLnBrk="0" hangingPunct="1">
                <a:lnSpc>
                  <a:spcPct val="90000"/>
                </a:lnSpc>
                <a:spcBef>
                  <a:spcPts val="1800"/>
                </a:spcBef>
                <a:buSzPct val="100000"/>
                <a:buFont typeface="Arial" pitchFamily="34" charset="0"/>
                <a:buChar char="▪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344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630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916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Consolas" pitchFamily="49" charset="0"/>
                <a:buChar char="–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4884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SzPct val="100000"/>
                <a:buFont typeface="Arial" pitchFamily="34" charset="0"/>
                <a:buChar char="▪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dirty="0"/>
                <a:t>Example: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dirty="0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570412" y="4549036"/>
                  <a:ext cx="3048000" cy="9103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412" y="4549036"/>
                  <a:ext cx="3048000" cy="9103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99134" y="4305915"/>
                <a:ext cx="87629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3,3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buSzPts val="1000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the slope would be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−3+3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0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34" y="4305915"/>
                <a:ext cx="8762998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26605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212" y="2819400"/>
            <a:ext cx="3657600" cy="3451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2412" y="63246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mathkanection.com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99134" y="2962493"/>
                <a:ext cx="86624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Let's examine a few selected points.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(1,2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buSzPts val="1000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the slope would be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1+2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3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34" y="2962493"/>
                <a:ext cx="8662476" cy="1200329"/>
              </a:xfrm>
              <a:prstGeom prst="rect">
                <a:avLst/>
              </a:prstGeom>
              <a:blipFill>
                <a:blip r:embed="rId8"/>
                <a:stretch>
                  <a:fillRect l="-112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99134" y="5294998"/>
                <a:ext cx="87629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 the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2,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R="0" lvl="0">
                  <a:spcBef>
                    <a:spcPts val="0"/>
                  </a:spcBef>
                  <a:spcAft>
                    <a:spcPts val="0"/>
                  </a:spcAft>
                  <a:buSzPts val="1000"/>
                  <a:tabLst>
                    <a:tab pos="457200" algn="l"/>
                  </a:tabLst>
                </a:pPr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the slope would be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−2+ −3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34" y="5294998"/>
                <a:ext cx="8762998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8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845</TotalTime>
  <Words>597</Words>
  <Application>Microsoft Office PowerPoint</Application>
  <PresentationFormat>Custom</PresentationFormat>
  <Paragraphs>74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Consolas</vt:lpstr>
      <vt:lpstr>Corbel</vt:lpstr>
      <vt:lpstr>Symbol</vt:lpstr>
      <vt:lpstr>Chalkboard 16x9</vt:lpstr>
      <vt:lpstr>Equation</vt:lpstr>
      <vt:lpstr>Slope Fields</vt:lpstr>
      <vt:lpstr>What is a Slope Field?</vt:lpstr>
      <vt:lpstr>Why don’t we just solve the Diff’ Eq?</vt:lpstr>
      <vt:lpstr>So What Does a Slope Field Look Like?</vt:lpstr>
      <vt:lpstr>Real-Life Slope Field: Wind Patterns</vt:lpstr>
      <vt:lpstr>PowerPoint Presentation</vt:lpstr>
      <vt:lpstr>PowerPoint Presentation</vt:lpstr>
      <vt:lpstr>PowerPoint Presentation</vt:lpstr>
      <vt:lpstr>So What Does a Slope Field Look Like?</vt:lpstr>
      <vt:lpstr>So What Does a Slope Field Look Like?</vt:lpstr>
      <vt:lpstr>So What Does a Slope Field Look Like?</vt:lpstr>
      <vt:lpstr>Why are we looking at Slope Fields?</vt:lpstr>
      <vt:lpstr>Solution to a Differential Equation</vt:lpstr>
      <vt:lpstr>Solution to a Differential Equation</vt:lpstr>
      <vt:lpstr>Solution to a Differential Equation</vt:lpstr>
      <vt:lpstr>Solution to a Differential Equation</vt:lpstr>
      <vt:lpstr>Slope Fields</vt:lpstr>
    </vt:vector>
  </TitlesOfParts>
  <Company>JS Morton High School District 201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Slope Fields</dc:title>
  <dc:creator>Barbara Kane</dc:creator>
  <cp:lastModifiedBy>Barbara Kane</cp:lastModifiedBy>
  <cp:revision>30</cp:revision>
  <cp:lastPrinted>2022-12-09T12:47:15Z</cp:lastPrinted>
  <dcterms:created xsi:type="dcterms:W3CDTF">2021-01-02T15:54:14Z</dcterms:created>
  <dcterms:modified xsi:type="dcterms:W3CDTF">2023-12-08T13:14:39Z</dcterms:modified>
</cp:coreProperties>
</file>