
<file path=[Content_Types].xml><?xml version="1.0" encoding="utf-8"?>
<Types xmlns="http://schemas.openxmlformats.org/package/2006/content-types">
  <Default Extension="bin" ContentType="application/vnd.ms-office.vbaPro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4"/>
  </p:handoutMasterIdLst>
  <p:sldIdLst>
    <p:sldId id="282" r:id="rId2"/>
    <p:sldId id="264" r:id="rId3"/>
    <p:sldId id="262" r:id="rId4"/>
    <p:sldId id="263" r:id="rId5"/>
    <p:sldId id="266" r:id="rId6"/>
    <p:sldId id="260" r:id="rId7"/>
    <p:sldId id="267" r:id="rId8"/>
    <p:sldId id="257" r:id="rId9"/>
    <p:sldId id="273" r:id="rId10"/>
    <p:sldId id="272" r:id="rId11"/>
    <p:sldId id="271" r:id="rId12"/>
    <p:sldId id="268" r:id="rId13"/>
    <p:sldId id="270" r:id="rId14"/>
    <p:sldId id="269" r:id="rId15"/>
    <p:sldId id="274" r:id="rId16"/>
    <p:sldId id="278" r:id="rId17"/>
    <p:sldId id="277" r:id="rId18"/>
    <p:sldId id="275" r:id="rId19"/>
    <p:sldId id="281" r:id="rId20"/>
    <p:sldId id="279" r:id="rId21"/>
    <p:sldId id="276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4D4D4D"/>
    <a:srgbClr val="808080"/>
    <a:srgbClr val="00CC00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8C2F67-CC4B-DEC1-1185-57C8B7DC6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CCE13-7A22-876E-25D1-2A9D25D2F6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005646E-0424-4667-A1B6-EE0D27E9C89B}" type="datetimeFigureOut">
              <a:rPr lang="en-US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9AB85-6681-73C7-79B8-6775D1E47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657C1-C6FB-0801-2332-CFCAC5722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fld id="{D475082D-3F15-45B8-B68D-3B6D3B22CB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4775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375882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2CF1ECFD-AB8C-DDC9-0E3C-E0DAE13AB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62918037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3213" y="533400"/>
            <a:ext cx="1989137" cy="3617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815013" cy="3617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479F2DC3-A91F-58E3-57ED-30CD50BF9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439017722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550" y="25511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25511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7550" y="34274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4274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6BE27227-A7B7-CA7A-8912-63CB90B5F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53500792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A5B79794-31F3-225F-2CCB-07ECCABBF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542536290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035B7193-1327-2A45-8952-C8779AC06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33974885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551113"/>
            <a:ext cx="38862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2551113"/>
            <a:ext cx="38862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31B92D40-BE99-0BE4-23A7-2FB42CEC2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945261913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862BB5D6-7B4A-5236-D16A-C41A388A5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1719691502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3C5A172A-8C51-7C01-69CA-2BEF09CB8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4143808387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>
            <a:extLst>
              <a:ext uri="{FF2B5EF4-FFF2-40B4-BE49-F238E27FC236}">
                <a16:creationId xmlns:a16="http://schemas.microsoft.com/office/drawing/2014/main" id="{A485B198-50D2-51D7-E692-4D59AF315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0212787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F264A65E-1611-78ED-D583-24054FA29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053105145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EE43FAF3-5C4D-A538-3A26-6F76C72A9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775930841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CF5CD7-83E3-E5AD-29E1-B9AD6056B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2F3243-0A86-3FCF-9F27-E3797C507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551113"/>
            <a:ext cx="792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</a:t>
            </a:r>
          </a:p>
        </p:txBody>
      </p:sp>
      <p:sp>
        <p:nvSpPr>
          <p:cNvPr id="1080" name="Rectangle 56">
            <a:extLst>
              <a:ext uri="{FF2B5EF4-FFF2-40B4-BE49-F238E27FC236}">
                <a16:creationId xmlns:a16="http://schemas.microsoft.com/office/drawing/2014/main" id="{F25FA82D-FAD5-9BB8-38CB-0845D5C394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19850" y="66294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1500">
        <p:tmplLst>
          <p:tmpl lvl="1">
            <p:tnLst>
              <p:par>
                <p:cTn presetID="22" presetClass="entr" presetSubtype="8" fill="hold" nodeType="afterEffect">
                  <p:stCondLst>
                    <p:cond delay="150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55563" indent="49213" algn="ctr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400" b="1">
          <a:solidFill>
            <a:srgbClr val="FFCC00"/>
          </a:solidFill>
          <a:latin typeface="+mn-lt"/>
          <a:ea typeface="+mn-ea"/>
          <a:cs typeface="+mn-cs"/>
        </a:defRPr>
      </a:lvl1pPr>
      <a:lvl2pPr marL="857250" indent="-28575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800">
          <a:solidFill>
            <a:schemeClr val="tx1"/>
          </a:solidFill>
          <a:latin typeface="+mn-lt"/>
        </a:defRPr>
      </a:lvl2pPr>
      <a:lvl3pPr marL="120015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400">
          <a:solidFill>
            <a:schemeClr val="tx1"/>
          </a:solidFill>
          <a:latin typeface="+mn-lt"/>
        </a:defRPr>
      </a:lvl3pPr>
      <a:lvl4pPr marL="16002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image" Target="../media/image13.png"/><Relationship Id="rId10" Type="http://schemas.openxmlformats.org/officeDocument/2006/relationships/image" Target="../media/image2.wmf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9.png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12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image" Target="../media/image21.png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slide" Target="slide7.xml"/><Relationship Id="rId15" Type="http://schemas.openxmlformats.org/officeDocument/2006/relationships/slide" Target="slide4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9.png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12" Type="http://schemas.openxmlformats.org/officeDocument/2006/relationships/image" Target="../media/image2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image" Target="../media/image31.png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slide" Target="slide7.xml"/><Relationship Id="rId1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33.png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12" Type="http://schemas.openxmlformats.org/officeDocument/2006/relationships/image" Target="../media/image3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36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slide" Target="slide4.xml"/><Relationship Id="rId10" Type="http://schemas.openxmlformats.org/officeDocument/2006/relationships/image" Target="../media/image43.png"/><Relationship Id="rId4" Type="http://schemas.openxmlformats.org/officeDocument/2006/relationships/slide" Target="slide6.xml"/><Relationship Id="rId9" Type="http://schemas.openxmlformats.org/officeDocument/2006/relationships/image" Target="../media/image42.png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9.png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12" Type="http://schemas.openxmlformats.org/officeDocument/2006/relationships/image" Target="../media/image4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image" Target="../media/image51.png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slide" Target="slide7.xml"/><Relationship Id="rId15" Type="http://schemas.openxmlformats.org/officeDocument/2006/relationships/slide" Target="slide4.xml"/><Relationship Id="rId10" Type="http://schemas.openxmlformats.org/officeDocument/2006/relationships/image" Target="../media/image53.png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17" Type="http://schemas.openxmlformats.org/officeDocument/2006/relationships/slide" Target="slide10.xml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11" Type="http://schemas.openxmlformats.org/officeDocument/2006/relationships/slide" Target="slide16.xml"/><Relationship Id="rId5" Type="http://schemas.openxmlformats.org/officeDocument/2006/relationships/audio" Target="../media/audio2.wav"/><Relationship Id="rId15" Type="http://schemas.openxmlformats.org/officeDocument/2006/relationships/slide" Target="slide12.xml"/><Relationship Id="rId10" Type="http://schemas.openxmlformats.org/officeDocument/2006/relationships/slide" Target="slide17.xml"/><Relationship Id="rId19" Type="http://schemas.openxmlformats.org/officeDocument/2006/relationships/audio" Target="../media/audio3.wav"/><Relationship Id="rId4" Type="http://schemas.openxmlformats.org/officeDocument/2006/relationships/slide" Target="slide22.xml"/><Relationship Id="rId9" Type="http://schemas.openxmlformats.org/officeDocument/2006/relationships/slide" Target="slide1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55.png"/><Relationship Id="rId9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image" Target="../media/image57.png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slide" Target="slide7.xml"/><Relationship Id="rId1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image" Target="../media/image59.png"/><Relationship Id="rId1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0.png"/><Relationship Id="rId5" Type="http://schemas.openxmlformats.org/officeDocument/2006/relationships/image" Target="../media/image61.png"/><Relationship Id="rId15" Type="http://schemas.openxmlformats.org/officeDocument/2006/relationships/slide" Target="slide4.xml"/><Relationship Id="rId10" Type="http://schemas.openxmlformats.org/officeDocument/2006/relationships/image" Target="../media/image64.png"/><Relationship Id="rId4" Type="http://schemas.openxmlformats.org/officeDocument/2006/relationships/slide" Target="slide6.xml"/><Relationship Id="rId9" Type="http://schemas.openxmlformats.org/officeDocument/2006/relationships/image" Target="../media/image63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2.wmf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>
            <a:extLst>
              <a:ext uri="{FF2B5EF4-FFF2-40B4-BE49-F238E27FC236}">
                <a16:creationId xmlns:a16="http://schemas.microsoft.com/office/drawing/2014/main" id="{1584AAA1-07EC-5954-6543-FD49FC06BB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CDF25452-8FFE-8E68-7536-89B3368E1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33800"/>
            <a:ext cx="7772400" cy="1143000"/>
          </a:xfrm>
        </p:spPr>
        <p:txBody>
          <a:bodyPr/>
          <a:lstStyle/>
          <a:p>
            <a:pPr algn="ctr"/>
            <a:r>
              <a:rPr lang="en-US" altLang="en-US" sz="8000"/>
              <a:t>Who Wants to Be a Millionaire?</a:t>
            </a:r>
          </a:p>
        </p:txBody>
      </p:sp>
      <p:pic>
        <p:nvPicPr>
          <p:cNvPr id="4100" name="Picture 9">
            <a:extLst>
              <a:ext uri="{FF2B5EF4-FFF2-40B4-BE49-F238E27FC236}">
                <a16:creationId xmlns:a16="http://schemas.microsoft.com/office/drawing/2014/main" id="{4804279B-0D8A-4C2D-E971-3791E1FE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4" t="17316" r="4259" b="65430"/>
          <a:stretch>
            <a:fillRect/>
          </a:stretch>
        </p:blipFill>
        <p:spPr bwMode="auto">
          <a:xfrm>
            <a:off x="3505200" y="457200"/>
            <a:ext cx="2133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int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6">
            <a:extLst>
              <a:ext uri="{FF2B5EF4-FFF2-40B4-BE49-F238E27FC236}">
                <a16:creationId xmlns:a16="http://schemas.microsoft.com/office/drawing/2014/main" id="{36D25C1D-5611-2F39-71AF-6396FB2FAB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7" name="Rectangle 23">
                <a:extLst>
                  <a:ext uri="{FF2B5EF4-FFF2-40B4-BE49-F238E27FC236}">
                    <a16:creationId xmlns:a16="http://schemas.microsoft.com/office/drawing/2014/main" id="{94BB75B4-D899-62E2-D662-795776BF66CF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799" y="533400"/>
                <a:ext cx="8017625" cy="2724150"/>
              </a:xfrm>
            </p:spPr>
            <p:txBody>
              <a:bodyPr/>
              <a:lstStyle/>
              <a:p>
                <a:r>
                  <a:rPr lang="en-US" altLang="en-US" dirty="0"/>
                  <a:t>Question #3...</a:t>
                </a:r>
                <a:r>
                  <a:rPr lang="en-US" altLang="en-US" sz="3600" dirty="0"/>
                  <a:t> </a:t>
                </a:r>
                <a:r>
                  <a:rPr lang="en-US" altLang="en-US" dirty="0"/>
                  <a:t>Find the area of the region bounded by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–4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 and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–4</m:t>
                    </m:r>
                  </m:oMath>
                </a14:m>
                <a:r>
                  <a:rPr lang="en-US" altLang="en-US" dirty="0"/>
                  <a:t>.		</a:t>
                </a:r>
              </a:p>
            </p:txBody>
          </p:sp>
        </mc:Choice>
        <mc:Fallback xmlns="">
          <p:sp>
            <p:nvSpPr>
              <p:cNvPr id="36887" name="Rectangle 23">
                <a:extLst>
                  <a:ext uri="{FF2B5EF4-FFF2-40B4-BE49-F238E27FC236}">
                    <a16:creationId xmlns:a16="http://schemas.microsoft.com/office/drawing/2014/main" id="{94BB75B4-D899-62E2-D662-795776BF6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799" y="533400"/>
                <a:ext cx="8017625" cy="2724150"/>
              </a:xfrm>
              <a:blipFill>
                <a:blip r:embed="rId3"/>
                <a:stretch>
                  <a:fillRect l="-2660" t="-673" b="-6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16" name="Group 66">
            <a:extLst>
              <a:ext uri="{FF2B5EF4-FFF2-40B4-BE49-F238E27FC236}">
                <a16:creationId xmlns:a16="http://schemas.microsoft.com/office/drawing/2014/main" id="{E9128231-BD5D-4582-E992-8236015CCBC3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3338" name="Rectangle 67">
              <a:extLst>
                <a:ext uri="{FF2B5EF4-FFF2-40B4-BE49-F238E27FC236}">
                  <a16:creationId xmlns:a16="http://schemas.microsoft.com/office/drawing/2014/main" id="{0CDF73AA-7649-92EA-B3C6-AAD02DA77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3339" name="Line 68">
              <a:extLst>
                <a:ext uri="{FF2B5EF4-FFF2-40B4-BE49-F238E27FC236}">
                  <a16:creationId xmlns:a16="http://schemas.microsoft.com/office/drawing/2014/main" id="{CA69E155-6AE9-8F75-7D39-F6EB1B6CA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69">
              <a:extLst>
                <a:ext uri="{FF2B5EF4-FFF2-40B4-BE49-F238E27FC236}">
                  <a16:creationId xmlns:a16="http://schemas.microsoft.com/office/drawing/2014/main" id="{67F27303-B65D-BC69-C279-56AD54E13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AutoShape 70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54F6D8B2-D024-A16A-FE7C-4C3BD77A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3342" name="AutoShape 7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00107CC7-4863-6A68-2FAF-5F0D39EB9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3343" name="AutoShape 72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30F2439-71BF-1A44-6FD1-CD541D567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3344" name="AutoShape 73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EAF65A3A-70A7-683C-B587-D73561905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889" name="AutoShape 2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98732C28-0549-6E73-91A5-1B5D4ED72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889" name="AutoShape 25">
                <a:hlinkClick r:id="rId6" action="ppaction://hlinksldjump" highlightClick="1"/>
                <a:extLst>
                  <a:ext uri="{FF2B5EF4-FFF2-40B4-BE49-F238E27FC236}">
                    <a16:creationId xmlns:a16="http://schemas.microsoft.com/office/drawing/2014/main" id="{98732C28-0549-6E73-91A5-1B5D4ED72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90" name="AutoShape 26">
                <a:hlinkClick r:id="rId6" action="ppaction://hlinksldjump" highlightClick="1"/>
                <a:extLst>
                  <a:ext uri="{FF2B5EF4-FFF2-40B4-BE49-F238E27FC236}">
                    <a16:creationId xmlns:a16="http://schemas.microsoft.com/office/drawing/2014/main" id="{E7D569A9-6418-9574-908E-E5E63E40D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0" y="4568825"/>
                <a:ext cx="44196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890" name="AutoShape 26">
                <a:hlinkClick r:id="rId6" action="ppaction://hlinksldjump" highlightClick="1"/>
                <a:extLst>
                  <a:ext uri="{FF2B5EF4-FFF2-40B4-BE49-F238E27FC236}">
                    <a16:creationId xmlns:a16="http://schemas.microsoft.com/office/drawing/2014/main" id="{E7D569A9-6418-9574-908E-E5E63E40D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568825"/>
                <a:ext cx="4419600" cy="914400"/>
              </a:xfrm>
              <a:prstGeom prst="flowChartPreparation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Text Box 36">
            <a:extLst>
              <a:ext uri="{FF2B5EF4-FFF2-40B4-BE49-F238E27FC236}">
                <a16:creationId xmlns:a16="http://schemas.microsoft.com/office/drawing/2014/main" id="{A657A734-3BEB-8887-B19A-A69B23F92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3320" name="Text Box 37">
            <a:extLst>
              <a:ext uri="{FF2B5EF4-FFF2-40B4-BE49-F238E27FC236}">
                <a16:creationId xmlns:a16="http://schemas.microsoft.com/office/drawing/2014/main" id="{1C569561-018E-AA81-656D-534814A7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3321" name="Oval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C72A1C7-A6CD-93CA-9C7E-F24EC9FF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3322" name="Group 54">
            <a:extLst>
              <a:ext uri="{FF2B5EF4-FFF2-40B4-BE49-F238E27FC236}">
                <a16:creationId xmlns:a16="http://schemas.microsoft.com/office/drawing/2014/main" id="{05075449-038B-FDFF-E779-C6652A92B87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3336" name="Picture 55">
              <a:extLst>
                <a:ext uri="{FF2B5EF4-FFF2-40B4-BE49-F238E27FC236}">
                  <a16:creationId xmlns:a16="http://schemas.microsoft.com/office/drawing/2014/main" id="{C0E23CF7-4D28-77AB-E9E5-2269FBFF9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Freeform 56">
              <a:extLst>
                <a:ext uri="{FF2B5EF4-FFF2-40B4-BE49-F238E27FC236}">
                  <a16:creationId xmlns:a16="http://schemas.microsoft.com/office/drawing/2014/main" id="{EB7A5824-7793-0D3E-CFA7-A6CE749320E2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3" name="Oval 5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3F747DB8-1507-EC33-A946-BB12EF45B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3324" name="Group 58">
            <a:extLst>
              <a:ext uri="{FF2B5EF4-FFF2-40B4-BE49-F238E27FC236}">
                <a16:creationId xmlns:a16="http://schemas.microsoft.com/office/drawing/2014/main" id="{11011680-B9A8-35C0-9EA2-D6F8946E2EA4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3330" name="AutoShape 59">
              <a:extLst>
                <a:ext uri="{FF2B5EF4-FFF2-40B4-BE49-F238E27FC236}">
                  <a16:creationId xmlns:a16="http://schemas.microsoft.com/office/drawing/2014/main" id="{746DF2AA-EFC1-2C61-390E-0F4A09283D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3331" name="AutoShape 60">
              <a:extLst>
                <a:ext uri="{FF2B5EF4-FFF2-40B4-BE49-F238E27FC236}">
                  <a16:creationId xmlns:a16="http://schemas.microsoft.com/office/drawing/2014/main" id="{B37FEB10-4118-8646-E4A2-880DB08421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3332" name="AutoShape 61">
              <a:extLst>
                <a:ext uri="{FF2B5EF4-FFF2-40B4-BE49-F238E27FC236}">
                  <a16:creationId xmlns:a16="http://schemas.microsoft.com/office/drawing/2014/main" id="{C174CB43-53F7-A881-9653-FD98C0EF98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3333" name="Oval 62">
              <a:extLst>
                <a:ext uri="{FF2B5EF4-FFF2-40B4-BE49-F238E27FC236}">
                  <a16:creationId xmlns:a16="http://schemas.microsoft.com/office/drawing/2014/main" id="{B6CCF096-D598-57CE-4277-9F86FBEA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3334" name="Oval 63">
              <a:extLst>
                <a:ext uri="{FF2B5EF4-FFF2-40B4-BE49-F238E27FC236}">
                  <a16:creationId xmlns:a16="http://schemas.microsoft.com/office/drawing/2014/main" id="{3274D4C9-ED6A-5C7E-A5D4-3E3DD894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3335" name="Oval 64">
              <a:extLst>
                <a:ext uri="{FF2B5EF4-FFF2-40B4-BE49-F238E27FC236}">
                  <a16:creationId xmlns:a16="http://schemas.microsoft.com/office/drawing/2014/main" id="{748D189E-85B8-E0A4-161A-93CD70B94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3325" name="Oval 65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9F15BFA-0551-B787-A207-37E426C6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9" name="AutoShape 24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BAFE77FF-592A-B295-4088-7E43BEA1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50" y="5619750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309" name="AutoShape 24">
                <a:hlinkClick r:id="rId13" action="ppaction://hlinksldjump" highlightClick="1"/>
                <a:extLst>
                  <a:ext uri="{FF2B5EF4-FFF2-40B4-BE49-F238E27FC236}">
                    <a16:creationId xmlns:a16="http://schemas.microsoft.com/office/drawing/2014/main" id="{BAFE77FF-592A-B295-4088-7E43BEA11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619750"/>
                <a:ext cx="4267200" cy="914400"/>
              </a:xfrm>
              <a:prstGeom prst="flowChartPreparation">
                <a:avLst/>
              </a:prstGeom>
              <a:blipFill>
                <a:blip r:embed="rId14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7" name="AutoShape 15">
                <a:hlinkClick r:id="rId6" action="ppaction://hlinksldjump" highlightClick="1"/>
                <a:extLst>
                  <a:ext uri="{FF2B5EF4-FFF2-40B4-BE49-F238E27FC236}">
                    <a16:creationId xmlns:a16="http://schemas.microsoft.com/office/drawing/2014/main" id="{7E88D34B-CA50-8B25-9CD5-E9FF829F8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50" y="4572000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307" name="AutoShape 15">
                <a:hlinkClick r:id="rId6" action="ppaction://hlinksldjump" highlightClick="1"/>
                <a:extLst>
                  <a:ext uri="{FF2B5EF4-FFF2-40B4-BE49-F238E27FC236}">
                    <a16:creationId xmlns:a16="http://schemas.microsoft.com/office/drawing/2014/main" id="{7E88D34B-CA50-8B25-9CD5-E9FF829F8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4572000"/>
                <a:ext cx="4267200" cy="914400"/>
              </a:xfrm>
              <a:prstGeom prst="flowChartPreparation">
                <a:avLst/>
              </a:prstGeom>
              <a:blipFill>
                <a:blip r:embed="rId1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8" name="Text Box 34">
            <a:extLst>
              <a:ext uri="{FF2B5EF4-FFF2-40B4-BE49-F238E27FC236}">
                <a16:creationId xmlns:a16="http://schemas.microsoft.com/office/drawing/2014/main" id="{CBAFB745-34FE-233B-92CA-0B2A31FC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3329" name="Text Box 35">
            <a:extLst>
              <a:ext uri="{FF2B5EF4-FFF2-40B4-BE49-F238E27FC236}">
                <a16:creationId xmlns:a16="http://schemas.microsoft.com/office/drawing/2014/main" id="{9D5A9D83-4FB6-6673-D972-9B4A353D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build="p" autoUpdateAnimBg="0" advAuto="1000"/>
      <p:bldP spid="36889" grpId="0" animBg="1" autoUpdateAnimBg="0"/>
      <p:bldP spid="36890" grpId="0" animBg="1" autoUpdateAnimBg="0"/>
      <p:bldP spid="12309" grpId="0" animBg="1"/>
      <p:bldP spid="123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6">
            <a:extLst>
              <a:ext uri="{FF2B5EF4-FFF2-40B4-BE49-F238E27FC236}">
                <a16:creationId xmlns:a16="http://schemas.microsoft.com/office/drawing/2014/main" id="{ACF8E60B-1627-58AE-E188-A249D0A381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4339" name="Group 66">
            <a:extLst>
              <a:ext uri="{FF2B5EF4-FFF2-40B4-BE49-F238E27FC236}">
                <a16:creationId xmlns:a16="http://schemas.microsoft.com/office/drawing/2014/main" id="{4B1CF2BF-F547-CBB7-A765-1FC9C4DCC090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4362" name="Rectangle 67">
              <a:extLst>
                <a:ext uri="{FF2B5EF4-FFF2-40B4-BE49-F238E27FC236}">
                  <a16:creationId xmlns:a16="http://schemas.microsoft.com/office/drawing/2014/main" id="{D3AB475B-094C-F789-57A4-9C67C20E7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4363" name="Line 68">
              <a:extLst>
                <a:ext uri="{FF2B5EF4-FFF2-40B4-BE49-F238E27FC236}">
                  <a16:creationId xmlns:a16="http://schemas.microsoft.com/office/drawing/2014/main" id="{111379C9-E9E4-F51C-115B-4C4CE3190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69">
              <a:extLst>
                <a:ext uri="{FF2B5EF4-FFF2-40B4-BE49-F238E27FC236}">
                  <a16:creationId xmlns:a16="http://schemas.microsoft.com/office/drawing/2014/main" id="{C7D6C2A3-BC18-E316-7E2D-51F797A8A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184A3CB5-00FD-3345-6A0C-BBC1AD05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4366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DA161D5E-D5FA-33FA-3363-920BCD297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4367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9532273C-99A8-45A2-A0D7-0FE10586C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4368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277F1C6-E64A-17FF-76D8-AB923F25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35855" name="AutoShap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571B499-DFBA-501F-E8E9-80B715A7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C000"/>
                </a:solidFill>
              </a:rPr>
              <a:t>Life Saver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63" name="Rectangle 23">
                <a:extLst>
                  <a:ext uri="{FF2B5EF4-FFF2-40B4-BE49-F238E27FC236}">
                    <a16:creationId xmlns:a16="http://schemas.microsoft.com/office/drawing/2014/main" id="{71142746-AB26-4D06-AEE6-E196E3A43548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800" y="514350"/>
                <a:ext cx="7772400" cy="2857500"/>
              </a:xfrm>
            </p:spPr>
            <p:txBody>
              <a:bodyPr/>
              <a:lstStyle/>
              <a:p>
                <a:r>
                  <a:rPr lang="en-US" altLang="en-US" dirty="0"/>
                  <a:t>Question #4... What food do you think of when finding the volume of the region formed by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)=3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)=5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altLang="en-US" dirty="0"/>
                  <a:t> revolved about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-axis?	</a:t>
                </a:r>
                <a:r>
                  <a:rPr lang="en-US" altLang="en-US" sz="3200" dirty="0"/>
                  <a:t>		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35863" name="Rectangle 23">
                <a:extLst>
                  <a:ext uri="{FF2B5EF4-FFF2-40B4-BE49-F238E27FC236}">
                    <a16:creationId xmlns:a16="http://schemas.microsoft.com/office/drawing/2014/main" id="{71142746-AB26-4D06-AEE6-E196E3A43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800" y="514350"/>
                <a:ext cx="7772400" cy="2857500"/>
              </a:xfrm>
              <a:blipFill>
                <a:blip r:embed="rId4"/>
                <a:stretch>
                  <a:fillRect l="-2824" t="-17271" b="-5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64" name="AutoShape 2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06CE75B-5BB6-455F-5EDA-60C2756A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Pizza</a:t>
            </a:r>
          </a:p>
        </p:txBody>
      </p:sp>
      <p:sp>
        <p:nvSpPr>
          <p:cNvPr id="35865" name="AutoShape 2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DE6CEEA-91F1-917F-A31D-CC85B151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Fruit Roll-ups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5866" name="AutoShape 2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9B72AF4-1DFB-E105-7506-AF2D1D6F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Oranges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14345" name="Text Box 34">
            <a:extLst>
              <a:ext uri="{FF2B5EF4-FFF2-40B4-BE49-F238E27FC236}">
                <a16:creationId xmlns:a16="http://schemas.microsoft.com/office/drawing/2014/main" id="{5A6782BE-56D8-B00C-BAA7-186AAD6D1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4346" name="Text Box 35">
            <a:extLst>
              <a:ext uri="{FF2B5EF4-FFF2-40B4-BE49-F238E27FC236}">
                <a16:creationId xmlns:a16="http://schemas.microsoft.com/office/drawing/2014/main" id="{BE9004A7-6BD2-787E-574F-E2314BFC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4347" name="Text Box 36">
            <a:extLst>
              <a:ext uri="{FF2B5EF4-FFF2-40B4-BE49-F238E27FC236}">
                <a16:creationId xmlns:a16="http://schemas.microsoft.com/office/drawing/2014/main" id="{60266DA2-2967-DBEA-EDF7-1888A1B2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4348" name="Text Box 37">
            <a:extLst>
              <a:ext uri="{FF2B5EF4-FFF2-40B4-BE49-F238E27FC236}">
                <a16:creationId xmlns:a16="http://schemas.microsoft.com/office/drawing/2014/main" id="{62B1319A-92F0-14CF-1E87-E9688EC6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4349" name="Oval 5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AE0750C-A17B-6049-0791-6627D4A32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4350" name="Group 54">
            <a:extLst>
              <a:ext uri="{FF2B5EF4-FFF2-40B4-BE49-F238E27FC236}">
                <a16:creationId xmlns:a16="http://schemas.microsoft.com/office/drawing/2014/main" id="{45B4A437-39BB-89E7-CDB4-6603C814930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4360" name="Picture 55">
              <a:extLst>
                <a:ext uri="{FF2B5EF4-FFF2-40B4-BE49-F238E27FC236}">
                  <a16:creationId xmlns:a16="http://schemas.microsoft.com/office/drawing/2014/main" id="{27D88121-0631-16CC-A750-8C929355C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Freeform 56">
              <a:extLst>
                <a:ext uri="{FF2B5EF4-FFF2-40B4-BE49-F238E27FC236}">
                  <a16:creationId xmlns:a16="http://schemas.microsoft.com/office/drawing/2014/main" id="{80FC8450-43C5-9276-06DC-C8CB3395588F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Oval 5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55315EC-AC87-805F-8E1A-1698C92A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4352" name="Group 58">
            <a:extLst>
              <a:ext uri="{FF2B5EF4-FFF2-40B4-BE49-F238E27FC236}">
                <a16:creationId xmlns:a16="http://schemas.microsoft.com/office/drawing/2014/main" id="{FF478627-9DAE-DCCD-9DAE-BB9BF96F8897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4354" name="AutoShape 59">
              <a:extLst>
                <a:ext uri="{FF2B5EF4-FFF2-40B4-BE49-F238E27FC236}">
                  <a16:creationId xmlns:a16="http://schemas.microsoft.com/office/drawing/2014/main" id="{C9F961FC-4CE6-4209-F4E7-3448AD6C63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4355" name="AutoShape 60">
              <a:extLst>
                <a:ext uri="{FF2B5EF4-FFF2-40B4-BE49-F238E27FC236}">
                  <a16:creationId xmlns:a16="http://schemas.microsoft.com/office/drawing/2014/main" id="{894DC5D1-991C-40EF-3FD3-B36644A99B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4356" name="AutoShape 61">
              <a:extLst>
                <a:ext uri="{FF2B5EF4-FFF2-40B4-BE49-F238E27FC236}">
                  <a16:creationId xmlns:a16="http://schemas.microsoft.com/office/drawing/2014/main" id="{373107F0-D234-08A7-4A2A-57E1BCD862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4357" name="Oval 62">
              <a:extLst>
                <a:ext uri="{FF2B5EF4-FFF2-40B4-BE49-F238E27FC236}">
                  <a16:creationId xmlns:a16="http://schemas.microsoft.com/office/drawing/2014/main" id="{6988E6AE-E87A-8195-AC10-0B9D86789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4358" name="Oval 63">
              <a:extLst>
                <a:ext uri="{FF2B5EF4-FFF2-40B4-BE49-F238E27FC236}">
                  <a16:creationId xmlns:a16="http://schemas.microsoft.com/office/drawing/2014/main" id="{9C1079E8-36D5-8D07-E65B-03F918BE6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4359" name="Oval 64">
              <a:extLst>
                <a:ext uri="{FF2B5EF4-FFF2-40B4-BE49-F238E27FC236}">
                  <a16:creationId xmlns:a16="http://schemas.microsoft.com/office/drawing/2014/main" id="{53900645-1064-0671-C977-F5ECEBF49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4353" name="Oval 6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FC67C0E-DD38-3FEF-39A2-697DA5093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 autoUpdateAnimBg="0"/>
      <p:bldP spid="35863" grpId="0" build="p" autoUpdateAnimBg="0" advAuto="1000"/>
      <p:bldP spid="35864" grpId="0" animBg="1" autoUpdateAnimBg="0"/>
      <p:bldP spid="35865" grpId="0" animBg="1" autoUpdateAnimBg="0"/>
      <p:bldP spid="3586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6">
            <a:extLst>
              <a:ext uri="{FF2B5EF4-FFF2-40B4-BE49-F238E27FC236}">
                <a16:creationId xmlns:a16="http://schemas.microsoft.com/office/drawing/2014/main" id="{E123B8D9-9D72-5EBC-787A-047CA457CD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5363" name="Group 66">
            <a:extLst>
              <a:ext uri="{FF2B5EF4-FFF2-40B4-BE49-F238E27FC236}">
                <a16:creationId xmlns:a16="http://schemas.microsoft.com/office/drawing/2014/main" id="{7188DC94-90EE-1938-1625-6B92DE81B999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5390" name="Rectangle 67">
              <a:extLst>
                <a:ext uri="{FF2B5EF4-FFF2-40B4-BE49-F238E27FC236}">
                  <a16:creationId xmlns:a16="http://schemas.microsoft.com/office/drawing/2014/main" id="{FF8C1764-166A-456F-B69E-EBA733D5A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5391" name="Line 68">
              <a:extLst>
                <a:ext uri="{FF2B5EF4-FFF2-40B4-BE49-F238E27FC236}">
                  <a16:creationId xmlns:a16="http://schemas.microsoft.com/office/drawing/2014/main" id="{88632617-DA0F-80B3-3C77-E05505ADC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69">
              <a:extLst>
                <a:ext uri="{FF2B5EF4-FFF2-40B4-BE49-F238E27FC236}">
                  <a16:creationId xmlns:a16="http://schemas.microsoft.com/office/drawing/2014/main" id="{6EAD5DB9-1C65-0925-BB69-40144B0AA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89882F6-05E0-8A4D-DC93-35285E9B5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5394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C49C986-3557-4428-DC41-9C40C4AE8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5395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F8037D8-FBD6-D27A-95A7-FDC1D79C7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5396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05EC0C1-99C9-6F76-67EC-4CAFED604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32783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5862B9B-6912-A545-63BE-A85A2080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45704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91" name="Rectangle 23">
                <a:extLst>
                  <a:ext uri="{FF2B5EF4-FFF2-40B4-BE49-F238E27FC236}">
                    <a16:creationId xmlns:a16="http://schemas.microsoft.com/office/drawing/2014/main" id="{9200E3CE-5BAA-A06A-0889-749BAFD6B30F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819400"/>
              </a:xfrm>
            </p:spPr>
            <p:txBody>
              <a:bodyPr/>
              <a:lstStyle/>
              <a:p>
                <a:r>
                  <a:rPr lang="en-US" altLang="en-US" dirty="0"/>
                  <a:t>Question #5... Find the volume of the region formed by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altLang="en-US" dirty="0"/>
                  <a:t> revolved about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-axis.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32791" name="Rectangle 23">
                <a:extLst>
                  <a:ext uri="{FF2B5EF4-FFF2-40B4-BE49-F238E27FC236}">
                    <a16:creationId xmlns:a16="http://schemas.microsoft.com/office/drawing/2014/main" id="{9200E3CE-5BAA-A06A-0889-749BAFD6B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819400"/>
              </a:xfrm>
              <a:blipFill>
                <a:blip r:embed="rId5"/>
                <a:stretch>
                  <a:fillRect l="-2824" r="-1647" b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92" name="AutoShape 2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61B265B-929C-5C26-F123-C6910BB0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2793" name="AutoShape 2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76552A-4C60-5F54-65EE-14737275E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2794" name="AutoShape 2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347B35-FFEB-300E-8F2F-A2EF8DB2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5369" name="Text Box 34">
            <a:extLst>
              <a:ext uri="{FF2B5EF4-FFF2-40B4-BE49-F238E27FC236}">
                <a16:creationId xmlns:a16="http://schemas.microsoft.com/office/drawing/2014/main" id="{46C09BA1-789E-1A76-6BCB-A3DDEB07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5370" name="Text Box 35">
            <a:extLst>
              <a:ext uri="{FF2B5EF4-FFF2-40B4-BE49-F238E27FC236}">
                <a16:creationId xmlns:a16="http://schemas.microsoft.com/office/drawing/2014/main" id="{7F8FB887-279C-8786-178E-939AB349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5371" name="Text Box 36">
            <a:extLst>
              <a:ext uri="{FF2B5EF4-FFF2-40B4-BE49-F238E27FC236}">
                <a16:creationId xmlns:a16="http://schemas.microsoft.com/office/drawing/2014/main" id="{F3A3EE69-39C5-5190-E239-766456AD2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5372" name="Text Box 37">
            <a:extLst>
              <a:ext uri="{FF2B5EF4-FFF2-40B4-BE49-F238E27FC236}">
                <a16:creationId xmlns:a16="http://schemas.microsoft.com/office/drawing/2014/main" id="{4AE51B1F-E7D9-3670-FF62-A81938CE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5373" name="Oval 5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C9F7FE0-0D59-1D64-D01C-EC711C34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5374" name="Group 54">
            <a:extLst>
              <a:ext uri="{FF2B5EF4-FFF2-40B4-BE49-F238E27FC236}">
                <a16:creationId xmlns:a16="http://schemas.microsoft.com/office/drawing/2014/main" id="{ACABE4E6-80E1-48DF-AB5B-994067486D3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5388" name="Picture 55">
              <a:extLst>
                <a:ext uri="{FF2B5EF4-FFF2-40B4-BE49-F238E27FC236}">
                  <a16:creationId xmlns:a16="http://schemas.microsoft.com/office/drawing/2014/main" id="{FC0E4A6E-00E2-7C92-D3CE-6030295DF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9" name="Freeform 56">
              <a:extLst>
                <a:ext uri="{FF2B5EF4-FFF2-40B4-BE49-F238E27FC236}">
                  <a16:creationId xmlns:a16="http://schemas.microsoft.com/office/drawing/2014/main" id="{8964EEFD-1814-40DE-9427-C4FAFC409E4A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5" name="Oval 5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579CFF5-1B6A-54A2-65D7-BDB02D0F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5376" name="Group 58">
            <a:extLst>
              <a:ext uri="{FF2B5EF4-FFF2-40B4-BE49-F238E27FC236}">
                <a16:creationId xmlns:a16="http://schemas.microsoft.com/office/drawing/2014/main" id="{3DA5605C-4700-791B-5145-B918FE23FD55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5382" name="AutoShape 59">
              <a:extLst>
                <a:ext uri="{FF2B5EF4-FFF2-40B4-BE49-F238E27FC236}">
                  <a16:creationId xmlns:a16="http://schemas.microsoft.com/office/drawing/2014/main" id="{3BC7C196-A88C-AAC0-9304-60ADB7BE45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5383" name="AutoShape 60">
              <a:extLst>
                <a:ext uri="{FF2B5EF4-FFF2-40B4-BE49-F238E27FC236}">
                  <a16:creationId xmlns:a16="http://schemas.microsoft.com/office/drawing/2014/main" id="{0E66537F-A11C-F3F8-BCA1-A3C4A1A2B0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5384" name="AutoShape 61">
              <a:extLst>
                <a:ext uri="{FF2B5EF4-FFF2-40B4-BE49-F238E27FC236}">
                  <a16:creationId xmlns:a16="http://schemas.microsoft.com/office/drawing/2014/main" id="{E84D1B01-DAB9-43AD-3532-516376D761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5385" name="Oval 62">
              <a:extLst>
                <a:ext uri="{FF2B5EF4-FFF2-40B4-BE49-F238E27FC236}">
                  <a16:creationId xmlns:a16="http://schemas.microsoft.com/office/drawing/2014/main" id="{BA0A7034-019F-A8C3-664F-3503409A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5386" name="Oval 63">
              <a:extLst>
                <a:ext uri="{FF2B5EF4-FFF2-40B4-BE49-F238E27FC236}">
                  <a16:creationId xmlns:a16="http://schemas.microsoft.com/office/drawing/2014/main" id="{2774DA57-33FC-5E4C-2A53-3AF4E608B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5387" name="Oval 64">
              <a:extLst>
                <a:ext uri="{FF2B5EF4-FFF2-40B4-BE49-F238E27FC236}">
                  <a16:creationId xmlns:a16="http://schemas.microsoft.com/office/drawing/2014/main" id="{DECF80BB-1057-DEB2-0022-626EE99F8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5377" name="Oval 6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4BE439C-F767-E634-4BD7-41A30E8C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A2D38E-9AD3-05C1-E93C-5585A7A31F76}"/>
                  </a:ext>
                </a:extLst>
              </p:cNvPr>
              <p:cNvSpPr txBox="1"/>
              <p:nvPr/>
            </p:nvSpPr>
            <p:spPr>
              <a:xfrm>
                <a:off x="1016000" y="4624387"/>
                <a:ext cx="3317456" cy="78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A2D38E-9AD3-05C1-E93C-5585A7A3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4624387"/>
                <a:ext cx="3317456" cy="7843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64A393-FA55-178C-2198-FFE823553C9B}"/>
                  </a:ext>
                </a:extLst>
              </p:cNvPr>
              <p:cNvSpPr txBox="1"/>
              <p:nvPr/>
            </p:nvSpPr>
            <p:spPr>
              <a:xfrm>
                <a:off x="5431587" y="4639604"/>
                <a:ext cx="3569119" cy="8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64A393-FA55-178C-2198-FFE823553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87" y="4639604"/>
                <a:ext cx="3569119" cy="8217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AC514C-EDA4-A33D-6B4F-D99907FE77F9}"/>
                  </a:ext>
                </a:extLst>
              </p:cNvPr>
              <p:cNvSpPr txBox="1"/>
              <p:nvPr/>
            </p:nvSpPr>
            <p:spPr>
              <a:xfrm>
                <a:off x="984041" y="5674005"/>
                <a:ext cx="3569119" cy="8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AC514C-EDA4-A33D-6B4F-D99907FE7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5674005"/>
                <a:ext cx="3569119" cy="8217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BE5A4-2D4F-2699-EA8A-F8669014FE93}"/>
                  </a:ext>
                </a:extLst>
              </p:cNvPr>
              <p:cNvSpPr txBox="1"/>
              <p:nvPr/>
            </p:nvSpPr>
            <p:spPr>
              <a:xfrm>
                <a:off x="5431586" y="5658565"/>
                <a:ext cx="3569119" cy="78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BBE5A4-2D4F-2699-EA8A-F8669014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86" y="5658565"/>
                <a:ext cx="3569119" cy="7843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91" grpId="0" build="p" autoUpdateAnimBg="0" advAuto="1000"/>
      <p:bldP spid="32792" grpId="0" animBg="1" autoUpdateAnimBg="0"/>
      <p:bldP spid="32793" grpId="0" animBg="1" autoUpdateAnimBg="0"/>
      <p:bldP spid="3279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6">
            <a:extLst>
              <a:ext uri="{FF2B5EF4-FFF2-40B4-BE49-F238E27FC236}">
                <a16:creationId xmlns:a16="http://schemas.microsoft.com/office/drawing/2014/main" id="{7EC4AE59-3750-9796-65A7-3A1422BECD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6387" name="Group 66">
            <a:extLst>
              <a:ext uri="{FF2B5EF4-FFF2-40B4-BE49-F238E27FC236}">
                <a16:creationId xmlns:a16="http://schemas.microsoft.com/office/drawing/2014/main" id="{857F0659-83D6-E792-E714-4C54FBE34B8A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6410" name="Rectangle 67">
              <a:extLst>
                <a:ext uri="{FF2B5EF4-FFF2-40B4-BE49-F238E27FC236}">
                  <a16:creationId xmlns:a16="http://schemas.microsoft.com/office/drawing/2014/main" id="{C3410D5E-04A1-039B-B781-509B05E74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6411" name="Line 68">
              <a:extLst>
                <a:ext uri="{FF2B5EF4-FFF2-40B4-BE49-F238E27FC236}">
                  <a16:creationId xmlns:a16="http://schemas.microsoft.com/office/drawing/2014/main" id="{A800CB4B-197A-5710-6E53-FA09D6753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69">
              <a:extLst>
                <a:ext uri="{FF2B5EF4-FFF2-40B4-BE49-F238E27FC236}">
                  <a16:creationId xmlns:a16="http://schemas.microsoft.com/office/drawing/2014/main" id="{C5552C30-3EC8-7C08-45F4-F5FE82A40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891A21C1-987E-44DF-2036-0C56BA1C3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6414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7F1349A0-D299-D586-07AD-44317D07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6415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50A19E0-C47B-FED5-9AF2-6AD4367E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6416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A863CF0-DDA2-0EF5-6E5F-642EBA478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831" name="AutoShape 1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EEB33210-1777-6026-61ED-886EAF5B5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57.589</m:t>
                      </m:r>
                    </m:oMath>
                  </m:oMathPara>
                </a14:m>
                <a:endParaRPr lang="en-US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831" name="AutoShape 1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EEB33210-1777-6026-61ED-886EAF5B5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39" name="Rectangle 23">
                <a:extLst>
                  <a:ext uri="{FF2B5EF4-FFF2-40B4-BE49-F238E27FC236}">
                    <a16:creationId xmlns:a16="http://schemas.microsoft.com/office/drawing/2014/main" id="{02511AEA-7691-7A69-B83A-4EA95F571681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714895" y="533400"/>
                <a:ext cx="7930341" cy="2819400"/>
              </a:xfrm>
            </p:spPr>
            <p:txBody>
              <a:bodyPr/>
              <a:lstStyle/>
              <a:p>
                <a:r>
                  <a:rPr lang="en-US" altLang="en-US" dirty="0"/>
                  <a:t>Question #6... Find the volume of the region formed by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)=3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altLang="en-US" dirty="0"/>
                  <a:t> revolved about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-axis.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34839" name="Rectangle 23">
                <a:extLst>
                  <a:ext uri="{FF2B5EF4-FFF2-40B4-BE49-F238E27FC236}">
                    <a16:creationId xmlns:a16="http://schemas.microsoft.com/office/drawing/2014/main" id="{02511AEA-7691-7A69-B83A-4EA95F571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714895" y="533400"/>
                <a:ext cx="7930341" cy="2819400"/>
              </a:xfrm>
              <a:blipFill>
                <a:blip r:embed="rId7"/>
                <a:stretch>
                  <a:fillRect l="-2690" b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0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4BBBD7B4-2F87-1E3C-6CFC-0C24EFCE1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96.314</m:t>
                      </m:r>
                    </m:oMath>
                  </m:oMathPara>
                </a14:m>
                <a:endParaRPr lang="en-US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840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4BBBD7B4-2F87-1E3C-6CFC-0C24EFCE1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1" name="AutoShape 25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81209A8F-AA32-0DE2-7906-4C14ADEBA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180.925</m:t>
                      </m:r>
                    </m:oMath>
                  </m:oMathPara>
                </a14:m>
                <a:endParaRPr lang="en-US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841" name="AutoShape 25">
                <a:hlinkClick r:id="rId9" action="ppaction://hlinksldjump" highlightClick="1"/>
                <a:extLst>
                  <a:ext uri="{FF2B5EF4-FFF2-40B4-BE49-F238E27FC236}">
                    <a16:creationId xmlns:a16="http://schemas.microsoft.com/office/drawing/2014/main" id="{81209A8F-AA32-0DE2-7906-4C14ADEBA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42" name="AutoShape 26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693B5A4F-23FF-B56F-D1A5-F8CDF01AC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67.667</m:t>
                      </m:r>
                    </m:oMath>
                  </m:oMathPara>
                </a14:m>
                <a:endParaRPr lang="en-US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842" name="AutoShape 26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693B5A4F-23FF-B56F-D1A5-F8CDF01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3" name="Text Box 34">
            <a:extLst>
              <a:ext uri="{FF2B5EF4-FFF2-40B4-BE49-F238E27FC236}">
                <a16:creationId xmlns:a16="http://schemas.microsoft.com/office/drawing/2014/main" id="{C7D6D8FF-BFB8-B3C8-9C3D-1163BB01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6394" name="Text Box 35">
            <a:extLst>
              <a:ext uri="{FF2B5EF4-FFF2-40B4-BE49-F238E27FC236}">
                <a16:creationId xmlns:a16="http://schemas.microsoft.com/office/drawing/2014/main" id="{A4B128B8-C9C5-DC95-A017-165273C4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6395" name="Text Box 36">
            <a:extLst>
              <a:ext uri="{FF2B5EF4-FFF2-40B4-BE49-F238E27FC236}">
                <a16:creationId xmlns:a16="http://schemas.microsoft.com/office/drawing/2014/main" id="{C8F4F68F-17F8-B0EA-A484-BAB8AF65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6396" name="Text Box 37">
            <a:extLst>
              <a:ext uri="{FF2B5EF4-FFF2-40B4-BE49-F238E27FC236}">
                <a16:creationId xmlns:a16="http://schemas.microsoft.com/office/drawing/2014/main" id="{D5CC47A4-3D29-1362-DF73-E62DAAAD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6397" name="Oval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BC96636-1F24-8667-90FC-C1AC973E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6398" name="Group 54">
            <a:extLst>
              <a:ext uri="{FF2B5EF4-FFF2-40B4-BE49-F238E27FC236}">
                <a16:creationId xmlns:a16="http://schemas.microsoft.com/office/drawing/2014/main" id="{3C7480B6-115B-D5BA-4ECC-3DEA0E92101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6408" name="Picture 55">
              <a:extLst>
                <a:ext uri="{FF2B5EF4-FFF2-40B4-BE49-F238E27FC236}">
                  <a16:creationId xmlns:a16="http://schemas.microsoft.com/office/drawing/2014/main" id="{D716780D-CE09-5CBD-828C-88765A698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Freeform 56">
              <a:extLst>
                <a:ext uri="{FF2B5EF4-FFF2-40B4-BE49-F238E27FC236}">
                  <a16:creationId xmlns:a16="http://schemas.microsoft.com/office/drawing/2014/main" id="{C8846A32-41DD-2462-ABF9-AC85E0D78F40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9" name="Oval 5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13981BA7-20C8-2AAE-07CA-74D4678C2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6400" name="Group 58">
            <a:extLst>
              <a:ext uri="{FF2B5EF4-FFF2-40B4-BE49-F238E27FC236}">
                <a16:creationId xmlns:a16="http://schemas.microsoft.com/office/drawing/2014/main" id="{1F1BC4BA-F084-BC9A-6240-096911B835D3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6402" name="AutoShape 59">
              <a:extLst>
                <a:ext uri="{FF2B5EF4-FFF2-40B4-BE49-F238E27FC236}">
                  <a16:creationId xmlns:a16="http://schemas.microsoft.com/office/drawing/2014/main" id="{672B8718-C303-0EB3-9EA2-799B0B7267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6403" name="AutoShape 60">
              <a:extLst>
                <a:ext uri="{FF2B5EF4-FFF2-40B4-BE49-F238E27FC236}">
                  <a16:creationId xmlns:a16="http://schemas.microsoft.com/office/drawing/2014/main" id="{582879A9-01FA-5AB5-4A57-5CD16B46CB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6404" name="AutoShape 61">
              <a:extLst>
                <a:ext uri="{FF2B5EF4-FFF2-40B4-BE49-F238E27FC236}">
                  <a16:creationId xmlns:a16="http://schemas.microsoft.com/office/drawing/2014/main" id="{A238CA95-E7DF-92A2-E82A-34DCA93A3E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6405" name="Oval 62">
              <a:extLst>
                <a:ext uri="{FF2B5EF4-FFF2-40B4-BE49-F238E27FC236}">
                  <a16:creationId xmlns:a16="http://schemas.microsoft.com/office/drawing/2014/main" id="{9F6A6991-DEBA-39E8-49FB-37CC9887B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6406" name="Oval 63">
              <a:extLst>
                <a:ext uri="{FF2B5EF4-FFF2-40B4-BE49-F238E27FC236}">
                  <a16:creationId xmlns:a16="http://schemas.microsoft.com/office/drawing/2014/main" id="{326EC191-DF6D-113D-C5A5-7864723B1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6407" name="Oval 64">
              <a:extLst>
                <a:ext uri="{FF2B5EF4-FFF2-40B4-BE49-F238E27FC236}">
                  <a16:creationId xmlns:a16="http://schemas.microsoft.com/office/drawing/2014/main" id="{F21A7459-3A3B-2013-4E26-68E3A2470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6401" name="Oval 6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4E6AE34-6C69-2B83-63BF-ACDC2A218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39" grpId="0" build="p" autoUpdateAnimBg="0" advAuto="1000"/>
      <p:bldP spid="34840" grpId="0" animBg="1" autoUpdateAnimBg="0"/>
      <p:bldP spid="34841" grpId="0" animBg="1" autoUpdateAnimBg="0"/>
      <p:bldP spid="3484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>
            <a:extLst>
              <a:ext uri="{FF2B5EF4-FFF2-40B4-BE49-F238E27FC236}">
                <a16:creationId xmlns:a16="http://schemas.microsoft.com/office/drawing/2014/main" id="{86318863-1763-D7C4-AEB3-B055907BB1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7411" name="Group 66">
            <a:extLst>
              <a:ext uri="{FF2B5EF4-FFF2-40B4-BE49-F238E27FC236}">
                <a16:creationId xmlns:a16="http://schemas.microsoft.com/office/drawing/2014/main" id="{1B3CF98B-05F8-6857-4B18-28B1BC68817B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7438" name="Rectangle 67">
              <a:extLst>
                <a:ext uri="{FF2B5EF4-FFF2-40B4-BE49-F238E27FC236}">
                  <a16:creationId xmlns:a16="http://schemas.microsoft.com/office/drawing/2014/main" id="{B9534B23-4B4B-2F79-99BB-34B618BD7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7439" name="Line 68">
              <a:extLst>
                <a:ext uri="{FF2B5EF4-FFF2-40B4-BE49-F238E27FC236}">
                  <a16:creationId xmlns:a16="http://schemas.microsoft.com/office/drawing/2014/main" id="{30D362F7-866B-3B58-0303-442D94799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69">
              <a:extLst>
                <a:ext uri="{FF2B5EF4-FFF2-40B4-BE49-F238E27FC236}">
                  <a16:creationId xmlns:a16="http://schemas.microsoft.com/office/drawing/2014/main" id="{54E09A4D-A970-0517-6091-DBE7953A8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209A6CF6-A656-007E-F199-A9ABBC2CA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7442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9F82F26F-3F79-732A-34BD-399C26B63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7443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73C84E5C-EB46-A833-61A6-8A84575B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7444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ABC6B71-E3CF-D4E7-A301-C76DEC07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33807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66930C3-65EE-A356-F541-92C260938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15" name="Rectangle 23">
                <a:extLst>
                  <a:ext uri="{FF2B5EF4-FFF2-40B4-BE49-F238E27FC236}">
                    <a16:creationId xmlns:a16="http://schemas.microsoft.com/office/drawing/2014/main" id="{718F3E1B-99E2-838A-5308-5840D035B936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457199" y="533400"/>
                <a:ext cx="8395855" cy="2933700"/>
              </a:xfrm>
            </p:spPr>
            <p:txBody>
              <a:bodyPr/>
              <a:lstStyle/>
              <a:p>
                <a:r>
                  <a:rPr lang="en-US" altLang="en-US" dirty="0"/>
                  <a:t>Question #7... Find the area of the region bounded by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4400" dirty="0"/>
                  <a:t>.</a:t>
                </a:r>
              </a:p>
            </p:txBody>
          </p:sp>
        </mc:Choice>
        <mc:Fallback xmlns="">
          <p:sp>
            <p:nvSpPr>
              <p:cNvPr id="33815" name="Rectangle 23">
                <a:extLst>
                  <a:ext uri="{FF2B5EF4-FFF2-40B4-BE49-F238E27FC236}">
                    <a16:creationId xmlns:a16="http://schemas.microsoft.com/office/drawing/2014/main" id="{718F3E1B-99E2-838A-5308-5840D035B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457199" y="533400"/>
                <a:ext cx="8395855" cy="2933700"/>
              </a:xfrm>
              <a:blipFill>
                <a:blip r:embed="rId5"/>
                <a:stretch>
                  <a:fillRect l="-2542" r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16" name="AutoShape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6B0909-B0FF-6B5A-8FC4-D43A839E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>
              <a:solidFill>
                <a:schemeClr val="tx2"/>
              </a:solidFill>
            </a:endParaRPr>
          </a:p>
        </p:txBody>
      </p:sp>
      <p:sp>
        <p:nvSpPr>
          <p:cNvPr id="33817" name="AutoShape 2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2ED5962-57CF-401B-98B8-DAC493ED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>
              <a:solidFill>
                <a:schemeClr val="tx2"/>
              </a:solidFill>
            </a:endParaRPr>
          </a:p>
        </p:txBody>
      </p:sp>
      <p:sp>
        <p:nvSpPr>
          <p:cNvPr id="33818" name="AutoShape 2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5AEF79D-EFE7-AFE7-0332-F19D59E3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>
              <a:solidFill>
                <a:schemeClr val="tx2"/>
              </a:solidFill>
            </a:endParaRPr>
          </a:p>
        </p:txBody>
      </p:sp>
      <p:sp>
        <p:nvSpPr>
          <p:cNvPr id="17417" name="Text Box 34">
            <a:extLst>
              <a:ext uri="{FF2B5EF4-FFF2-40B4-BE49-F238E27FC236}">
                <a16:creationId xmlns:a16="http://schemas.microsoft.com/office/drawing/2014/main" id="{02701EC7-9536-7FDD-C793-F6C3A35D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7418" name="Text Box 35">
            <a:extLst>
              <a:ext uri="{FF2B5EF4-FFF2-40B4-BE49-F238E27FC236}">
                <a16:creationId xmlns:a16="http://schemas.microsoft.com/office/drawing/2014/main" id="{38622D7C-CCC7-F590-2F8E-BC678AFD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7419" name="Text Box 36">
            <a:extLst>
              <a:ext uri="{FF2B5EF4-FFF2-40B4-BE49-F238E27FC236}">
                <a16:creationId xmlns:a16="http://schemas.microsoft.com/office/drawing/2014/main" id="{ADF76CE0-8B3A-B26B-6455-1B9F33BF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7420" name="Text Box 37">
            <a:extLst>
              <a:ext uri="{FF2B5EF4-FFF2-40B4-BE49-F238E27FC236}">
                <a16:creationId xmlns:a16="http://schemas.microsoft.com/office/drawing/2014/main" id="{F70AE0CF-4D7D-7907-1700-360C0150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7421" name="Oval 5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CC3A0DF-EBAE-5827-B1ED-80EC39DC4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7422" name="Group 54">
            <a:extLst>
              <a:ext uri="{FF2B5EF4-FFF2-40B4-BE49-F238E27FC236}">
                <a16:creationId xmlns:a16="http://schemas.microsoft.com/office/drawing/2014/main" id="{440BB2D0-8992-6E70-80D7-ECF338B5BE1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7436" name="Picture 55">
              <a:extLst>
                <a:ext uri="{FF2B5EF4-FFF2-40B4-BE49-F238E27FC236}">
                  <a16:creationId xmlns:a16="http://schemas.microsoft.com/office/drawing/2014/main" id="{9B7D40C9-D325-C6EE-24B0-F0921C46B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7" name="Freeform 56">
              <a:extLst>
                <a:ext uri="{FF2B5EF4-FFF2-40B4-BE49-F238E27FC236}">
                  <a16:creationId xmlns:a16="http://schemas.microsoft.com/office/drawing/2014/main" id="{1C965742-A871-82E2-802C-DADE84D3FA83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3" name="Oval 5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7EC905D-7342-35CF-E020-391E8DB08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7424" name="Group 58">
            <a:extLst>
              <a:ext uri="{FF2B5EF4-FFF2-40B4-BE49-F238E27FC236}">
                <a16:creationId xmlns:a16="http://schemas.microsoft.com/office/drawing/2014/main" id="{D0AF646A-151F-0C57-AB07-9D2458F3A0CF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7430" name="AutoShape 59">
              <a:extLst>
                <a:ext uri="{FF2B5EF4-FFF2-40B4-BE49-F238E27FC236}">
                  <a16:creationId xmlns:a16="http://schemas.microsoft.com/office/drawing/2014/main" id="{D9A7B1FD-9821-0C64-0A87-B4F0B5C4AE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7431" name="AutoShape 60">
              <a:extLst>
                <a:ext uri="{FF2B5EF4-FFF2-40B4-BE49-F238E27FC236}">
                  <a16:creationId xmlns:a16="http://schemas.microsoft.com/office/drawing/2014/main" id="{E7BD5771-D71D-C920-9621-F95B325F14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7432" name="AutoShape 61">
              <a:extLst>
                <a:ext uri="{FF2B5EF4-FFF2-40B4-BE49-F238E27FC236}">
                  <a16:creationId xmlns:a16="http://schemas.microsoft.com/office/drawing/2014/main" id="{1E34F9A4-2273-4DA2-5D57-3D0F28A55B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7433" name="Oval 62">
              <a:extLst>
                <a:ext uri="{FF2B5EF4-FFF2-40B4-BE49-F238E27FC236}">
                  <a16:creationId xmlns:a16="http://schemas.microsoft.com/office/drawing/2014/main" id="{B403AEF7-1D3E-4997-96EC-3B192FA6D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7434" name="Oval 63">
              <a:extLst>
                <a:ext uri="{FF2B5EF4-FFF2-40B4-BE49-F238E27FC236}">
                  <a16:creationId xmlns:a16="http://schemas.microsoft.com/office/drawing/2014/main" id="{962C9D4A-5FEF-D0D5-D2B2-DA675DECA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7435" name="Oval 64">
              <a:extLst>
                <a:ext uri="{FF2B5EF4-FFF2-40B4-BE49-F238E27FC236}">
                  <a16:creationId xmlns:a16="http://schemas.microsoft.com/office/drawing/2014/main" id="{B4C9904A-F0AE-46B6-9085-9B850A385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7425" name="Oval 6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9BFB3A6-BB54-6893-22EA-ED4F18F8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FB713C-DE23-F186-DFEB-93BC3CB1C37B}"/>
                  </a:ext>
                </a:extLst>
              </p:cNvPr>
              <p:cNvSpPr txBox="1"/>
              <p:nvPr/>
            </p:nvSpPr>
            <p:spPr>
              <a:xfrm>
                <a:off x="1112539" y="4547699"/>
                <a:ext cx="2524324" cy="92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FB713C-DE23-F186-DFEB-93BC3CB1C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39" y="4547699"/>
                <a:ext cx="2524324" cy="9204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79F0CB-DED4-D7F7-A64E-006D8A3F685D}"/>
                  </a:ext>
                </a:extLst>
              </p:cNvPr>
              <p:cNvSpPr txBox="1"/>
              <p:nvPr/>
            </p:nvSpPr>
            <p:spPr>
              <a:xfrm>
                <a:off x="1189995" y="5634343"/>
                <a:ext cx="2524324" cy="92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79F0CB-DED4-D7F7-A64E-006D8A3F6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95" y="5634343"/>
                <a:ext cx="2524324" cy="9204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364BC-C4B1-B6E8-1BD8-B73ED9335612}"/>
                  </a:ext>
                </a:extLst>
              </p:cNvPr>
              <p:cNvSpPr txBox="1"/>
              <p:nvPr/>
            </p:nvSpPr>
            <p:spPr>
              <a:xfrm>
                <a:off x="5507139" y="4531547"/>
                <a:ext cx="2779434" cy="92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364BC-C4B1-B6E8-1BD8-B73ED9335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139" y="4531547"/>
                <a:ext cx="2779434" cy="9212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7EF289-D550-6A25-9439-4A1A3DFC9418}"/>
                  </a:ext>
                </a:extLst>
              </p:cNvPr>
              <p:cNvSpPr txBox="1"/>
              <p:nvPr/>
            </p:nvSpPr>
            <p:spPr>
              <a:xfrm>
                <a:off x="5577090" y="5590149"/>
                <a:ext cx="2524324" cy="92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7EF289-D550-6A25-9439-4A1A3DFC9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90" y="5590149"/>
                <a:ext cx="2524324" cy="9212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 autoUpdateAnimBg="0"/>
      <p:bldP spid="33815" grpId="0" build="p" autoUpdateAnimBg="0" advAuto="1000"/>
      <p:bldP spid="33816" grpId="0" animBg="1" autoUpdateAnimBg="0"/>
      <p:bldP spid="33817" grpId="0" animBg="1" autoUpdateAnimBg="0"/>
      <p:bldP spid="338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6">
            <a:extLst>
              <a:ext uri="{FF2B5EF4-FFF2-40B4-BE49-F238E27FC236}">
                <a16:creationId xmlns:a16="http://schemas.microsoft.com/office/drawing/2014/main" id="{09FAE799-3B8E-5F6E-53E9-FB943ED390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8435" name="Group 66">
            <a:extLst>
              <a:ext uri="{FF2B5EF4-FFF2-40B4-BE49-F238E27FC236}">
                <a16:creationId xmlns:a16="http://schemas.microsoft.com/office/drawing/2014/main" id="{408F5A79-8191-97C0-655C-6E9962B6CCEC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8458" name="Rectangle 67">
              <a:extLst>
                <a:ext uri="{FF2B5EF4-FFF2-40B4-BE49-F238E27FC236}">
                  <a16:creationId xmlns:a16="http://schemas.microsoft.com/office/drawing/2014/main" id="{5F757A93-D733-F767-9731-2946D106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8459" name="Line 68">
              <a:extLst>
                <a:ext uri="{FF2B5EF4-FFF2-40B4-BE49-F238E27FC236}">
                  <a16:creationId xmlns:a16="http://schemas.microsoft.com/office/drawing/2014/main" id="{1378531E-97EC-79F4-82DD-6D05B85FE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69">
              <a:extLst>
                <a:ext uri="{FF2B5EF4-FFF2-40B4-BE49-F238E27FC236}">
                  <a16:creationId xmlns:a16="http://schemas.microsoft.com/office/drawing/2014/main" id="{DD78EBF5-1B8E-4516-7E2D-C0105C169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67D26AE-8709-4378-0340-1C2387C36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8462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C80415D9-2442-A01C-28A9-6E7C62FD8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8463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19C413F-747D-EDAA-57A8-4D122D64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8464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E9812575-43F9-EDF8-DE74-7C6A48441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927" name="AutoShape 1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0027CB1A-1F86-E651-77B2-3CF1EDC7F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4572000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8927" name="AutoShape 1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0027CB1A-1F86-E651-77B2-3CF1EDC7F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2000"/>
                <a:ext cx="4267200" cy="914400"/>
              </a:xfrm>
              <a:prstGeom prst="flowChartPreparation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35" name="Rectangle 23">
                <a:extLst>
                  <a:ext uri="{FF2B5EF4-FFF2-40B4-BE49-F238E27FC236}">
                    <a16:creationId xmlns:a16="http://schemas.microsoft.com/office/drawing/2014/main" id="{27A7B980-7C38-935C-3381-0EF5B22F2B99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799" y="533400"/>
                <a:ext cx="7892935" cy="2933700"/>
              </a:xfrm>
            </p:spPr>
            <p:txBody>
              <a:bodyPr/>
              <a:lstStyle/>
              <a:p>
                <a:r>
                  <a:rPr lang="en-US" altLang="en-US" dirty="0"/>
                  <a:t>Question #8... Find the area of the region bounded by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4400" dirty="0"/>
                  <a:t>.</a:t>
                </a:r>
              </a:p>
            </p:txBody>
          </p:sp>
        </mc:Choice>
        <mc:Fallback xmlns="">
          <p:sp>
            <p:nvSpPr>
              <p:cNvPr id="38935" name="Rectangle 23">
                <a:extLst>
                  <a:ext uri="{FF2B5EF4-FFF2-40B4-BE49-F238E27FC236}">
                    <a16:creationId xmlns:a16="http://schemas.microsoft.com/office/drawing/2014/main" id="{27A7B980-7C38-935C-3381-0EF5B22F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799" y="533400"/>
                <a:ext cx="7892935" cy="2933700"/>
              </a:xfrm>
              <a:blipFill>
                <a:blip r:embed="rId7"/>
                <a:stretch>
                  <a:fillRect l="-2703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36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2201DB81-3427-6CCA-B02F-CBA02404B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8936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2201DB81-3427-6CCA-B02F-CBA02404B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37" name="AutoShape 2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3EBB36DC-1DA6-DDDF-677F-EFC95B2E6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8937" name="AutoShape 2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3EBB36DC-1DA6-DDDF-677F-EFC95B2E6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38" name="AutoShape 26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037832DD-9B43-7DD3-163D-3B42BC46E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8938" name="AutoShape 26">
                <a:hlinkClick r:id="rId10" action="ppaction://hlinksldjump" highlightClick="1"/>
                <a:extLst>
                  <a:ext uri="{FF2B5EF4-FFF2-40B4-BE49-F238E27FC236}">
                    <a16:creationId xmlns:a16="http://schemas.microsoft.com/office/drawing/2014/main" id="{037832DD-9B43-7DD3-163D-3B42BC46E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1" name="Text Box 34">
            <a:extLst>
              <a:ext uri="{FF2B5EF4-FFF2-40B4-BE49-F238E27FC236}">
                <a16:creationId xmlns:a16="http://schemas.microsoft.com/office/drawing/2014/main" id="{161A8D64-8A17-BF95-AAC8-4864FFAE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8442" name="Text Box 35">
            <a:extLst>
              <a:ext uri="{FF2B5EF4-FFF2-40B4-BE49-F238E27FC236}">
                <a16:creationId xmlns:a16="http://schemas.microsoft.com/office/drawing/2014/main" id="{F344D24B-B169-7E53-8315-C84D7D9B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8443" name="Text Box 36">
            <a:extLst>
              <a:ext uri="{FF2B5EF4-FFF2-40B4-BE49-F238E27FC236}">
                <a16:creationId xmlns:a16="http://schemas.microsoft.com/office/drawing/2014/main" id="{3212B02C-9BE2-1CF1-C1C1-71D73285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8444" name="Text Box 37">
            <a:extLst>
              <a:ext uri="{FF2B5EF4-FFF2-40B4-BE49-F238E27FC236}">
                <a16:creationId xmlns:a16="http://schemas.microsoft.com/office/drawing/2014/main" id="{3EF0A39D-6D88-5A8E-E52E-AA381069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8445" name="Oval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12419BF9-FC46-E48B-FA3D-5DEB5ED5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8446" name="Group 54">
            <a:extLst>
              <a:ext uri="{FF2B5EF4-FFF2-40B4-BE49-F238E27FC236}">
                <a16:creationId xmlns:a16="http://schemas.microsoft.com/office/drawing/2014/main" id="{90CE96A3-7B73-66BF-9033-33ED5ACB2E1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8456" name="Picture 55">
              <a:extLst>
                <a:ext uri="{FF2B5EF4-FFF2-40B4-BE49-F238E27FC236}">
                  <a16:creationId xmlns:a16="http://schemas.microsoft.com/office/drawing/2014/main" id="{112156C6-06DF-4809-AD51-DA9AD690B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Freeform 56">
              <a:extLst>
                <a:ext uri="{FF2B5EF4-FFF2-40B4-BE49-F238E27FC236}">
                  <a16:creationId xmlns:a16="http://schemas.microsoft.com/office/drawing/2014/main" id="{E09DA214-2D17-11BF-EA67-2DBE5B705EB1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7" name="Oval 5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8693455B-7AA5-31B7-0939-6A459C76E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8448" name="Group 58">
            <a:extLst>
              <a:ext uri="{FF2B5EF4-FFF2-40B4-BE49-F238E27FC236}">
                <a16:creationId xmlns:a16="http://schemas.microsoft.com/office/drawing/2014/main" id="{6E80E25B-14A9-9FAE-70A0-1B3C68B5C6FD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8450" name="AutoShape 59">
              <a:extLst>
                <a:ext uri="{FF2B5EF4-FFF2-40B4-BE49-F238E27FC236}">
                  <a16:creationId xmlns:a16="http://schemas.microsoft.com/office/drawing/2014/main" id="{EB25CABC-F66B-9C87-FC68-3578E1F75F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8451" name="AutoShape 60">
              <a:extLst>
                <a:ext uri="{FF2B5EF4-FFF2-40B4-BE49-F238E27FC236}">
                  <a16:creationId xmlns:a16="http://schemas.microsoft.com/office/drawing/2014/main" id="{63063165-FE67-FAE4-CCDC-19EEB5E474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8452" name="AutoShape 61">
              <a:extLst>
                <a:ext uri="{FF2B5EF4-FFF2-40B4-BE49-F238E27FC236}">
                  <a16:creationId xmlns:a16="http://schemas.microsoft.com/office/drawing/2014/main" id="{82DAE606-DAE6-4C59-6F48-8C95694D30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8453" name="Oval 62">
              <a:extLst>
                <a:ext uri="{FF2B5EF4-FFF2-40B4-BE49-F238E27FC236}">
                  <a16:creationId xmlns:a16="http://schemas.microsoft.com/office/drawing/2014/main" id="{8336C037-5ABB-BDD8-AA48-4661A6BE4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8454" name="Oval 63">
              <a:extLst>
                <a:ext uri="{FF2B5EF4-FFF2-40B4-BE49-F238E27FC236}">
                  <a16:creationId xmlns:a16="http://schemas.microsoft.com/office/drawing/2014/main" id="{8100405E-AC8F-8C30-3A36-53BFE1EF0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8455" name="Oval 64">
              <a:extLst>
                <a:ext uri="{FF2B5EF4-FFF2-40B4-BE49-F238E27FC236}">
                  <a16:creationId xmlns:a16="http://schemas.microsoft.com/office/drawing/2014/main" id="{6AA86742-E660-0F48-7876-A873477C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8449" name="Oval 6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520D0D6-D006-2649-0653-61C46956E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 autoUpdateAnimBg="0"/>
      <p:bldP spid="38935" grpId="0" build="p" autoUpdateAnimBg="0" advAuto="1000"/>
      <p:bldP spid="38936" grpId="0" animBg="1" autoUpdateAnimBg="0"/>
      <p:bldP spid="38937" grpId="0" animBg="1" autoUpdateAnimBg="0"/>
      <p:bldP spid="3893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6">
            <a:extLst>
              <a:ext uri="{FF2B5EF4-FFF2-40B4-BE49-F238E27FC236}">
                <a16:creationId xmlns:a16="http://schemas.microsoft.com/office/drawing/2014/main" id="{A5D5A38B-EB94-F193-79AD-0D4D713AD0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9459" name="Group 79">
            <a:extLst>
              <a:ext uri="{FF2B5EF4-FFF2-40B4-BE49-F238E27FC236}">
                <a16:creationId xmlns:a16="http://schemas.microsoft.com/office/drawing/2014/main" id="{82DD8DD3-C564-2FA7-84F3-69D5317C8B38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9486" name="Rectangle 80">
              <a:extLst>
                <a:ext uri="{FF2B5EF4-FFF2-40B4-BE49-F238E27FC236}">
                  <a16:creationId xmlns:a16="http://schemas.microsoft.com/office/drawing/2014/main" id="{FB240437-E21A-6A50-5F59-21DF402D8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9487" name="Line 81">
              <a:extLst>
                <a:ext uri="{FF2B5EF4-FFF2-40B4-BE49-F238E27FC236}">
                  <a16:creationId xmlns:a16="http://schemas.microsoft.com/office/drawing/2014/main" id="{2B7C4A1D-7AE9-B33A-CB13-27C286C1F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82">
              <a:extLst>
                <a:ext uri="{FF2B5EF4-FFF2-40B4-BE49-F238E27FC236}">
                  <a16:creationId xmlns:a16="http://schemas.microsoft.com/office/drawing/2014/main" id="{E1F0309C-D37D-A9FB-8096-9890144E6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AutoShape 8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9F0D5BC3-3DA8-0340-89B5-72A92C18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9490" name="AutoShape 8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27D85A65-1CD8-94A5-6506-622FCAE43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9491" name="AutoShape 85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C71EE3B-D336-0ADD-98CC-08D38FDC1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9492" name="AutoShape 86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E7222ED-C41A-AC80-00A8-C742D151D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43023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148AC3B-3C4F-0452-D9B9-FA35F1F7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31" name="Rectangle 23">
                <a:extLst>
                  <a:ext uri="{FF2B5EF4-FFF2-40B4-BE49-F238E27FC236}">
                    <a16:creationId xmlns:a16="http://schemas.microsoft.com/office/drawing/2014/main" id="{142CF7A3-B351-5676-B860-7DD4BE576523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457201" y="285750"/>
                <a:ext cx="8179723" cy="3009900"/>
              </a:xfrm>
            </p:spPr>
            <p:txBody>
              <a:bodyPr/>
              <a:lstStyle/>
              <a:p>
                <a:r>
                  <a:rPr lang="en-US" altLang="en-US" dirty="0"/>
                  <a:t>Question #9... Find the volume of the solid formed by revolving the region bounded by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+ 1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en-US" dirty="0"/>
                  <a:t>about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-axis.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43031" name="Rectangle 23">
                <a:extLst>
                  <a:ext uri="{FF2B5EF4-FFF2-40B4-BE49-F238E27FC236}">
                    <a16:creationId xmlns:a16="http://schemas.microsoft.com/office/drawing/2014/main" id="{142CF7A3-B351-5676-B860-7DD4BE576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457201" y="285750"/>
                <a:ext cx="8179723" cy="3009900"/>
              </a:xfrm>
              <a:blipFill>
                <a:blip r:embed="rId5"/>
                <a:stretch>
                  <a:fillRect l="-2608" t="-5870" r="-4173" b="-10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32" name="AutoShape 2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EAEF18B-615F-CE84-FCDD-73753127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43033" name="AutoShape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F5B8CAE-2D4B-B453-DD17-3A539EB5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/>
          </a:p>
        </p:txBody>
      </p:sp>
      <p:sp>
        <p:nvSpPr>
          <p:cNvPr id="43034" name="AutoShape 2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8A397D0-78F2-70DA-760A-0CCAF7103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19465" name="Text Box 34">
            <a:extLst>
              <a:ext uri="{FF2B5EF4-FFF2-40B4-BE49-F238E27FC236}">
                <a16:creationId xmlns:a16="http://schemas.microsoft.com/office/drawing/2014/main" id="{8630A442-F788-9AB0-7A7D-B7FF759A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9466" name="Text Box 35">
            <a:extLst>
              <a:ext uri="{FF2B5EF4-FFF2-40B4-BE49-F238E27FC236}">
                <a16:creationId xmlns:a16="http://schemas.microsoft.com/office/drawing/2014/main" id="{4C1C1777-EF3C-15AD-A110-22D09CEA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9467" name="Text Box 36">
            <a:extLst>
              <a:ext uri="{FF2B5EF4-FFF2-40B4-BE49-F238E27FC236}">
                <a16:creationId xmlns:a16="http://schemas.microsoft.com/office/drawing/2014/main" id="{F2D0A511-157C-6AA7-D01B-FC7D5919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9468" name="Text Box 37">
            <a:extLst>
              <a:ext uri="{FF2B5EF4-FFF2-40B4-BE49-F238E27FC236}">
                <a16:creationId xmlns:a16="http://schemas.microsoft.com/office/drawing/2014/main" id="{E8AE9C0C-F7EC-F10F-6A86-DE2E2D8C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9469" name="Oval 6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3CECF4C-B3BF-6865-AA8C-5E79DEA53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9470" name="Group 67">
            <a:extLst>
              <a:ext uri="{FF2B5EF4-FFF2-40B4-BE49-F238E27FC236}">
                <a16:creationId xmlns:a16="http://schemas.microsoft.com/office/drawing/2014/main" id="{DE076719-14EC-F54F-B859-9006453905B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9484" name="Picture 68">
              <a:extLst>
                <a:ext uri="{FF2B5EF4-FFF2-40B4-BE49-F238E27FC236}">
                  <a16:creationId xmlns:a16="http://schemas.microsoft.com/office/drawing/2014/main" id="{58B6B2BC-D159-EEBF-0EA6-958585109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5" name="Freeform 69">
              <a:extLst>
                <a:ext uri="{FF2B5EF4-FFF2-40B4-BE49-F238E27FC236}">
                  <a16:creationId xmlns:a16="http://schemas.microsoft.com/office/drawing/2014/main" id="{1549D25E-E0C1-F309-5840-E95CDC9E0E32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" name="Oval 7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778497A-B4DD-8372-4F74-3B36DAB5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19472" name="Group 71">
            <a:extLst>
              <a:ext uri="{FF2B5EF4-FFF2-40B4-BE49-F238E27FC236}">
                <a16:creationId xmlns:a16="http://schemas.microsoft.com/office/drawing/2014/main" id="{971EC98F-BD2D-FD7D-AD11-AF991A597B52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9478" name="AutoShape 72">
              <a:extLst>
                <a:ext uri="{FF2B5EF4-FFF2-40B4-BE49-F238E27FC236}">
                  <a16:creationId xmlns:a16="http://schemas.microsoft.com/office/drawing/2014/main" id="{29977F8B-5F19-D7EC-BE92-A7E25A1140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9479" name="AutoShape 73">
              <a:extLst>
                <a:ext uri="{FF2B5EF4-FFF2-40B4-BE49-F238E27FC236}">
                  <a16:creationId xmlns:a16="http://schemas.microsoft.com/office/drawing/2014/main" id="{334FE9E4-7228-AADF-F0E5-CF9240995C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9480" name="AutoShape 74">
              <a:extLst>
                <a:ext uri="{FF2B5EF4-FFF2-40B4-BE49-F238E27FC236}">
                  <a16:creationId xmlns:a16="http://schemas.microsoft.com/office/drawing/2014/main" id="{217D7457-7B23-6FDC-95B3-BA884F1F7F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9481" name="Oval 75">
              <a:extLst>
                <a:ext uri="{FF2B5EF4-FFF2-40B4-BE49-F238E27FC236}">
                  <a16:creationId xmlns:a16="http://schemas.microsoft.com/office/drawing/2014/main" id="{E8CE78EC-B97A-4896-6D40-ABCEECA9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9482" name="Oval 76">
              <a:extLst>
                <a:ext uri="{FF2B5EF4-FFF2-40B4-BE49-F238E27FC236}">
                  <a16:creationId xmlns:a16="http://schemas.microsoft.com/office/drawing/2014/main" id="{9264E476-BD93-158C-4B37-F536C7DA4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9483" name="Oval 77">
              <a:extLst>
                <a:ext uri="{FF2B5EF4-FFF2-40B4-BE49-F238E27FC236}">
                  <a16:creationId xmlns:a16="http://schemas.microsoft.com/office/drawing/2014/main" id="{8630856B-BBC8-5C42-471F-20C901E6A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9473" name="Oval 7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73726AC-81F7-14B6-2C24-F00342CE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5ED5DC-01A9-ECA6-B562-C2106AC57837}"/>
                  </a:ext>
                </a:extLst>
              </p:cNvPr>
              <p:cNvSpPr txBox="1"/>
              <p:nvPr/>
            </p:nvSpPr>
            <p:spPr>
              <a:xfrm>
                <a:off x="1050925" y="4560888"/>
                <a:ext cx="2965991" cy="92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5ED5DC-01A9-ECA6-B562-C2106AC57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25" y="4560888"/>
                <a:ext cx="2965991" cy="921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E5322-05BD-CD49-1553-922CC94CE296}"/>
                  </a:ext>
                </a:extLst>
              </p:cNvPr>
              <p:cNvSpPr txBox="1"/>
              <p:nvPr/>
            </p:nvSpPr>
            <p:spPr>
              <a:xfrm>
                <a:off x="1034509" y="5589764"/>
                <a:ext cx="2965991" cy="92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E5322-05BD-CD49-1553-922CC94CE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09" y="5589764"/>
                <a:ext cx="2965991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8BFE53-D7CD-A67A-891B-8E0C73DB1792}"/>
                  </a:ext>
                </a:extLst>
              </p:cNvPr>
              <p:cNvSpPr txBox="1"/>
              <p:nvPr/>
            </p:nvSpPr>
            <p:spPr>
              <a:xfrm>
                <a:off x="5586459" y="5615958"/>
                <a:ext cx="2965991" cy="92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8BFE53-D7CD-A67A-891B-8E0C73DB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59" y="5615958"/>
                <a:ext cx="2965991" cy="921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B6B747-D25E-7A38-0AB0-894866DC2C56}"/>
                  </a:ext>
                </a:extLst>
              </p:cNvPr>
              <p:cNvSpPr txBox="1"/>
              <p:nvPr/>
            </p:nvSpPr>
            <p:spPr>
              <a:xfrm>
                <a:off x="5586459" y="4548195"/>
                <a:ext cx="2965991" cy="92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B6B747-D25E-7A38-0AB0-894866DC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59" y="4548195"/>
                <a:ext cx="2965991" cy="921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 animBg="1" autoUpdateAnimBg="0"/>
      <p:bldP spid="43031" grpId="0" build="p" autoUpdateAnimBg="0" advAuto="1000"/>
      <p:bldP spid="43032" grpId="0" animBg="1" autoUpdateAnimBg="0"/>
      <p:bldP spid="43033" grpId="0" animBg="1" autoUpdateAnimBg="0"/>
      <p:bldP spid="4303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6">
            <a:extLst>
              <a:ext uri="{FF2B5EF4-FFF2-40B4-BE49-F238E27FC236}">
                <a16:creationId xmlns:a16="http://schemas.microsoft.com/office/drawing/2014/main" id="{7957FF99-18EE-5FF8-5B7F-CE9CF0221C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0483" name="Group 66">
            <a:extLst>
              <a:ext uri="{FF2B5EF4-FFF2-40B4-BE49-F238E27FC236}">
                <a16:creationId xmlns:a16="http://schemas.microsoft.com/office/drawing/2014/main" id="{ABDBB51D-E6DE-1289-F8EF-39CD7A0BAA2C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0506" name="Rectangle 67">
              <a:extLst>
                <a:ext uri="{FF2B5EF4-FFF2-40B4-BE49-F238E27FC236}">
                  <a16:creationId xmlns:a16="http://schemas.microsoft.com/office/drawing/2014/main" id="{3942385B-1F68-43F9-462F-C3210CC5F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0507" name="Line 68">
              <a:extLst>
                <a:ext uri="{FF2B5EF4-FFF2-40B4-BE49-F238E27FC236}">
                  <a16:creationId xmlns:a16="http://schemas.microsoft.com/office/drawing/2014/main" id="{2A66FA25-FADB-34D0-7C24-B8C3045C7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69">
              <a:extLst>
                <a:ext uri="{FF2B5EF4-FFF2-40B4-BE49-F238E27FC236}">
                  <a16:creationId xmlns:a16="http://schemas.microsoft.com/office/drawing/2014/main" id="{61BD5FFA-36B0-3286-F1E8-D09521FB6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796B848-3F0C-A893-1FF5-3F478077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0510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1F171449-5F9D-F9E6-D6B4-EA192BED9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0511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D98B5401-2C53-D64A-EAA4-B82E0F02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0512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B1AA4E2B-CB6E-7B43-0794-43210A564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999" name="AutoShape 15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445CAF11-3236-3624-BCB0-3CB169F99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altLang="en-US" i="1" u="sng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altLang="en-US" sz="3600" baseline="30000" dirty="0"/>
              </a:p>
            </p:txBody>
          </p:sp>
        </mc:Choice>
        <mc:Fallback xmlns="">
          <p:sp>
            <p:nvSpPr>
              <p:cNvPr id="41999" name="AutoShape 1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445CAF11-3236-3624-BCB0-3CB169F99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7" name="Rectangle 23">
                <a:extLst>
                  <a:ext uri="{FF2B5EF4-FFF2-40B4-BE49-F238E27FC236}">
                    <a16:creationId xmlns:a16="http://schemas.microsoft.com/office/drawing/2014/main" id="{5C0B239E-4D5E-0E2B-E220-A54F25B11BF9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332509" y="533400"/>
                <a:ext cx="8449541" cy="2743200"/>
              </a:xfrm>
            </p:spPr>
            <p:txBody>
              <a:bodyPr/>
              <a:lstStyle/>
              <a:p>
                <a:r>
                  <a:rPr lang="en-US" altLang="en-US" dirty="0"/>
                  <a:t>Question #10... Find the volume of the solid formed by revolving the region bounded by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altLang="en-US" dirty="0"/>
                  <a:t>about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-axis.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42007" name="Rectangle 23">
                <a:extLst>
                  <a:ext uri="{FF2B5EF4-FFF2-40B4-BE49-F238E27FC236}">
                    <a16:creationId xmlns:a16="http://schemas.microsoft.com/office/drawing/2014/main" id="{5C0B239E-4D5E-0E2B-E220-A54F25B11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332509" y="533400"/>
                <a:ext cx="8449541" cy="2743200"/>
              </a:xfrm>
              <a:blipFill>
                <a:blip r:embed="rId6"/>
                <a:stretch>
                  <a:fillRect l="-2597" t="-11333" r="-346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AutoShape 24">
                <a:hlinkClick r:id="rId7" action="ppaction://hlinksldjump" highlightClick="1"/>
                <a:extLst>
                  <a:ext uri="{FF2B5EF4-FFF2-40B4-BE49-F238E27FC236}">
                    <a16:creationId xmlns:a16="http://schemas.microsoft.com/office/drawing/2014/main" id="{A6FAD8F6-1D03-B3E7-2228-5290DF1E2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en-US" i="1" u="sng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3600" baseline="30000" dirty="0"/>
              </a:p>
            </p:txBody>
          </p:sp>
        </mc:Choice>
        <mc:Fallback xmlns="">
          <p:sp>
            <p:nvSpPr>
              <p:cNvPr id="42008" name="AutoShape 24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A6FAD8F6-1D03-B3E7-2228-5290DF1E2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AutoShape 25">
                <a:hlinkClick r:id="rId7" action="ppaction://hlinksldjump" highlightClick="1"/>
                <a:extLst>
                  <a:ext uri="{FF2B5EF4-FFF2-40B4-BE49-F238E27FC236}">
                    <a16:creationId xmlns:a16="http://schemas.microsoft.com/office/drawing/2014/main" id="{91CCBFB2-E244-E8F9-A409-8762B0928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u="sng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3600" baseline="30000" dirty="0"/>
              </a:p>
            </p:txBody>
          </p:sp>
        </mc:Choice>
        <mc:Fallback xmlns="">
          <p:sp>
            <p:nvSpPr>
              <p:cNvPr id="42009" name="AutoShape 25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91CCBFB2-E244-E8F9-A409-8762B0928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AutoShape 26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4B480707-1F7B-E79A-B14A-A12D929C4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en-US" i="1" u="sng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altLang="en-US" sz="3600" baseline="30000" dirty="0"/>
              </a:p>
            </p:txBody>
          </p:sp>
        </mc:Choice>
        <mc:Fallback xmlns="">
          <p:sp>
            <p:nvSpPr>
              <p:cNvPr id="42010" name="AutoShape 26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4B480707-1F7B-E79A-B14A-A12D929C4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9" name="Text Box 34">
            <a:extLst>
              <a:ext uri="{FF2B5EF4-FFF2-40B4-BE49-F238E27FC236}">
                <a16:creationId xmlns:a16="http://schemas.microsoft.com/office/drawing/2014/main" id="{E9DD09F5-D0FA-19F9-0170-0F605147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0490" name="Text Box 35">
            <a:extLst>
              <a:ext uri="{FF2B5EF4-FFF2-40B4-BE49-F238E27FC236}">
                <a16:creationId xmlns:a16="http://schemas.microsoft.com/office/drawing/2014/main" id="{667EE04B-8496-675D-E8EB-D2920C98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0491" name="Text Box 36">
            <a:extLst>
              <a:ext uri="{FF2B5EF4-FFF2-40B4-BE49-F238E27FC236}">
                <a16:creationId xmlns:a16="http://schemas.microsoft.com/office/drawing/2014/main" id="{392590B8-4342-C2CD-A700-585726DB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0492" name="Text Box 37">
            <a:extLst>
              <a:ext uri="{FF2B5EF4-FFF2-40B4-BE49-F238E27FC236}">
                <a16:creationId xmlns:a16="http://schemas.microsoft.com/office/drawing/2014/main" id="{C2C26934-CCAE-143C-CBD6-ABD04ADA1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0493" name="Oval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DD6D4F0-1288-3B19-1293-05355C5A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0494" name="Group 54">
            <a:extLst>
              <a:ext uri="{FF2B5EF4-FFF2-40B4-BE49-F238E27FC236}">
                <a16:creationId xmlns:a16="http://schemas.microsoft.com/office/drawing/2014/main" id="{39C377F6-5561-7EB2-4DD3-022745208C5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0504" name="Picture 55">
              <a:extLst>
                <a:ext uri="{FF2B5EF4-FFF2-40B4-BE49-F238E27FC236}">
                  <a16:creationId xmlns:a16="http://schemas.microsoft.com/office/drawing/2014/main" id="{0A6BD29D-F794-D58B-2A53-9ED44522A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Freeform 56">
              <a:extLst>
                <a:ext uri="{FF2B5EF4-FFF2-40B4-BE49-F238E27FC236}">
                  <a16:creationId xmlns:a16="http://schemas.microsoft.com/office/drawing/2014/main" id="{94B3387B-296C-4685-6FEF-0CBAA00F5463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Oval 5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DD03E7BA-0585-119D-9445-EBFAB34E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20496" name="Group 58">
            <a:extLst>
              <a:ext uri="{FF2B5EF4-FFF2-40B4-BE49-F238E27FC236}">
                <a16:creationId xmlns:a16="http://schemas.microsoft.com/office/drawing/2014/main" id="{909068D5-94CC-491C-4F72-166F957FD5D6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0498" name="AutoShape 59">
              <a:extLst>
                <a:ext uri="{FF2B5EF4-FFF2-40B4-BE49-F238E27FC236}">
                  <a16:creationId xmlns:a16="http://schemas.microsoft.com/office/drawing/2014/main" id="{49FDF05C-6A1F-D133-FA73-AD342B9C2B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0499" name="AutoShape 60">
              <a:extLst>
                <a:ext uri="{FF2B5EF4-FFF2-40B4-BE49-F238E27FC236}">
                  <a16:creationId xmlns:a16="http://schemas.microsoft.com/office/drawing/2014/main" id="{5EE5793B-4E58-1BE8-8AAA-83CAEC4264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0500" name="AutoShape 61">
              <a:extLst>
                <a:ext uri="{FF2B5EF4-FFF2-40B4-BE49-F238E27FC236}">
                  <a16:creationId xmlns:a16="http://schemas.microsoft.com/office/drawing/2014/main" id="{AC6147A3-C8B3-58E0-9EDD-6085EC94D6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0501" name="Oval 62">
              <a:extLst>
                <a:ext uri="{FF2B5EF4-FFF2-40B4-BE49-F238E27FC236}">
                  <a16:creationId xmlns:a16="http://schemas.microsoft.com/office/drawing/2014/main" id="{9E7AF2D7-6F02-D1D7-D246-DCAF5EDED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0502" name="Oval 63">
              <a:extLst>
                <a:ext uri="{FF2B5EF4-FFF2-40B4-BE49-F238E27FC236}">
                  <a16:creationId xmlns:a16="http://schemas.microsoft.com/office/drawing/2014/main" id="{E38EF124-E082-1438-8B4E-677DF2A2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0503" name="Oval 64">
              <a:extLst>
                <a:ext uri="{FF2B5EF4-FFF2-40B4-BE49-F238E27FC236}">
                  <a16:creationId xmlns:a16="http://schemas.microsoft.com/office/drawing/2014/main" id="{6BAFD307-2EC5-67F4-9F85-8609F8188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20497" name="Oval 6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BB05ACFE-A347-F98D-787D-A70F1C21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 autoUpdateAnimBg="0"/>
      <p:bldP spid="42007" grpId="0" build="p" autoUpdateAnimBg="0" advAuto="1000"/>
      <p:bldP spid="42008" grpId="0" animBg="1" autoUpdateAnimBg="0"/>
      <p:bldP spid="42009" grpId="0" animBg="1" autoUpdateAnimBg="0"/>
      <p:bldP spid="4201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6">
            <a:extLst>
              <a:ext uri="{FF2B5EF4-FFF2-40B4-BE49-F238E27FC236}">
                <a16:creationId xmlns:a16="http://schemas.microsoft.com/office/drawing/2014/main" id="{B0CB308B-7EBB-8316-C263-A1B7DD5B93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1507" name="Group 66">
            <a:extLst>
              <a:ext uri="{FF2B5EF4-FFF2-40B4-BE49-F238E27FC236}">
                <a16:creationId xmlns:a16="http://schemas.microsoft.com/office/drawing/2014/main" id="{496F2084-8ED9-ED35-8CAB-1819C85059F9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1534" name="Rectangle 67">
              <a:extLst>
                <a:ext uri="{FF2B5EF4-FFF2-40B4-BE49-F238E27FC236}">
                  <a16:creationId xmlns:a16="http://schemas.microsoft.com/office/drawing/2014/main" id="{FFEF51BE-5B0B-EDCE-9EC7-955B4A13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1535" name="Line 68">
              <a:extLst>
                <a:ext uri="{FF2B5EF4-FFF2-40B4-BE49-F238E27FC236}">
                  <a16:creationId xmlns:a16="http://schemas.microsoft.com/office/drawing/2014/main" id="{B1AEE984-5D23-B6E7-5DCD-BB9FEA4B4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69">
              <a:extLst>
                <a:ext uri="{FF2B5EF4-FFF2-40B4-BE49-F238E27FC236}">
                  <a16:creationId xmlns:a16="http://schemas.microsoft.com/office/drawing/2014/main" id="{5016BD8F-0A5E-4533-0A77-DD08297DC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B355EF1B-C903-E29F-4027-DD0BC4195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1538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8BA97151-4FE4-204A-E610-8BEE7D480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1539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2EC649B-36E0-AFF9-37FC-7B6AD7737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1540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CCC4760D-40C3-0CE7-06BE-03E87F84B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39951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B1312B0-054A-A3EA-431D-F687FA7F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6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59" name="Rectangle 23">
                <a:extLst>
                  <a:ext uri="{FF2B5EF4-FFF2-40B4-BE49-F238E27FC236}">
                    <a16:creationId xmlns:a16="http://schemas.microsoft.com/office/drawing/2014/main" id="{3C3A5E40-819C-1619-0609-B6FD6ACE53B4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800" y="342900"/>
                <a:ext cx="7668491" cy="2990850"/>
              </a:xfrm>
            </p:spPr>
            <p:txBody>
              <a:bodyPr/>
              <a:lstStyle/>
              <a:p>
                <a:r>
                  <a:rPr lang="en-US" altLang="en-US" sz="3600" dirty="0"/>
                  <a:t>Question #11... Find the volume of the solid formed by revolving the region bounded by the graphs of </a:t>
                </a:r>
                <a:br>
                  <a:rPr lang="en-US" altLang="en-US" sz="3600" dirty="0"/>
                </a:b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6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en-US" sz="3600" dirty="0"/>
                  <a:t>, 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3600" dirty="0"/>
                  <a:t>, 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en-US" sz="3600" dirty="0"/>
                  <a:t> about the line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3600" dirty="0"/>
                  <a:t>.</a:t>
                </a:r>
              </a:p>
            </p:txBody>
          </p:sp>
        </mc:Choice>
        <mc:Fallback xmlns="">
          <p:sp>
            <p:nvSpPr>
              <p:cNvPr id="39959" name="Rectangle 23">
                <a:extLst>
                  <a:ext uri="{FF2B5EF4-FFF2-40B4-BE49-F238E27FC236}">
                    <a16:creationId xmlns:a16="http://schemas.microsoft.com/office/drawing/2014/main" id="{3C3A5E40-819C-1619-0609-B6FD6ACE5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800" y="342900"/>
                <a:ext cx="7668491" cy="2990850"/>
              </a:xfrm>
              <a:blipFill>
                <a:blip r:embed="rId5"/>
                <a:stretch>
                  <a:fillRect l="-2466" t="-407" r="-3580" b="-5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60" name="AutoShape 2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D003F51-5326-1E6A-BDF4-4FF0349BC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9961" name="AutoShape 2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1C8B98-5D06-BAA9-6D9D-1AEC3276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9962" name="AutoShape 2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7C609F-17E5-2F91-E707-D2995FED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21513" name="Text Box 34">
            <a:extLst>
              <a:ext uri="{FF2B5EF4-FFF2-40B4-BE49-F238E27FC236}">
                <a16:creationId xmlns:a16="http://schemas.microsoft.com/office/drawing/2014/main" id="{C37A391C-4C71-E7AE-8E4C-2DE469C7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1514" name="Text Box 35">
            <a:extLst>
              <a:ext uri="{FF2B5EF4-FFF2-40B4-BE49-F238E27FC236}">
                <a16:creationId xmlns:a16="http://schemas.microsoft.com/office/drawing/2014/main" id="{E4A5714E-89F3-8848-51CE-C3FDD4C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1515" name="Text Box 36">
            <a:extLst>
              <a:ext uri="{FF2B5EF4-FFF2-40B4-BE49-F238E27FC236}">
                <a16:creationId xmlns:a16="http://schemas.microsoft.com/office/drawing/2014/main" id="{EC9CCF98-D49C-77B9-E88A-58F551775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1516" name="Text Box 37">
            <a:extLst>
              <a:ext uri="{FF2B5EF4-FFF2-40B4-BE49-F238E27FC236}">
                <a16:creationId xmlns:a16="http://schemas.microsoft.com/office/drawing/2014/main" id="{74756BBC-8585-7A5F-FAB5-4EFAB3C73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1517" name="Oval 5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6EA3097-461F-4C2F-F1CC-8590BA82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1518" name="Group 54">
            <a:extLst>
              <a:ext uri="{FF2B5EF4-FFF2-40B4-BE49-F238E27FC236}">
                <a16:creationId xmlns:a16="http://schemas.microsoft.com/office/drawing/2014/main" id="{0847B27F-939C-33EE-8179-8689BDE33B6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1532" name="Picture 55">
              <a:extLst>
                <a:ext uri="{FF2B5EF4-FFF2-40B4-BE49-F238E27FC236}">
                  <a16:creationId xmlns:a16="http://schemas.microsoft.com/office/drawing/2014/main" id="{21A24A6D-2099-9220-BDA1-6CFE30B34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Freeform 56">
              <a:extLst>
                <a:ext uri="{FF2B5EF4-FFF2-40B4-BE49-F238E27FC236}">
                  <a16:creationId xmlns:a16="http://schemas.microsoft.com/office/drawing/2014/main" id="{CF57A84B-6DE2-E668-59A7-E1ADC5AF1907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9" name="Oval 5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32C3BAD-076D-13BA-8735-B0963728F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21520" name="Group 58">
            <a:extLst>
              <a:ext uri="{FF2B5EF4-FFF2-40B4-BE49-F238E27FC236}">
                <a16:creationId xmlns:a16="http://schemas.microsoft.com/office/drawing/2014/main" id="{AFDA21D2-E2DF-5585-EA4E-B9B8D91F65F1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1526" name="AutoShape 59">
              <a:extLst>
                <a:ext uri="{FF2B5EF4-FFF2-40B4-BE49-F238E27FC236}">
                  <a16:creationId xmlns:a16="http://schemas.microsoft.com/office/drawing/2014/main" id="{217AECE8-75DF-4A61-9D3A-71EBBD29BB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1527" name="AutoShape 60">
              <a:extLst>
                <a:ext uri="{FF2B5EF4-FFF2-40B4-BE49-F238E27FC236}">
                  <a16:creationId xmlns:a16="http://schemas.microsoft.com/office/drawing/2014/main" id="{35730A94-8D66-B968-4AF6-ECF45DA948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1528" name="AutoShape 61">
              <a:extLst>
                <a:ext uri="{FF2B5EF4-FFF2-40B4-BE49-F238E27FC236}">
                  <a16:creationId xmlns:a16="http://schemas.microsoft.com/office/drawing/2014/main" id="{4C9BF000-252D-6AA6-0172-3050C9C818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1529" name="Oval 62">
              <a:extLst>
                <a:ext uri="{FF2B5EF4-FFF2-40B4-BE49-F238E27FC236}">
                  <a16:creationId xmlns:a16="http://schemas.microsoft.com/office/drawing/2014/main" id="{087B1984-10C5-56A8-3EE7-33E66D643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1530" name="Oval 63">
              <a:extLst>
                <a:ext uri="{FF2B5EF4-FFF2-40B4-BE49-F238E27FC236}">
                  <a16:creationId xmlns:a16="http://schemas.microsoft.com/office/drawing/2014/main" id="{A25F12A3-FA03-E90E-198D-CE01F623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1531" name="Oval 64">
              <a:extLst>
                <a:ext uri="{FF2B5EF4-FFF2-40B4-BE49-F238E27FC236}">
                  <a16:creationId xmlns:a16="http://schemas.microsoft.com/office/drawing/2014/main" id="{E15E2A62-FF13-08BC-140C-E00338B93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21521" name="Oval 6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63CC3A3-13F2-920F-8434-189A697C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5747EB-A2A8-72C3-6F92-B582887C8AD3}"/>
                  </a:ext>
                </a:extLst>
              </p:cNvPr>
              <p:cNvSpPr txBox="1"/>
              <p:nvPr/>
            </p:nvSpPr>
            <p:spPr>
              <a:xfrm>
                <a:off x="1144047" y="4535047"/>
                <a:ext cx="2965991" cy="92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5747EB-A2A8-72C3-6F92-B582887C8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47" y="4535047"/>
                <a:ext cx="2965991" cy="921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A645F8-C093-8E24-F580-B1535ED7251E}"/>
                  </a:ext>
                </a:extLst>
              </p:cNvPr>
              <p:cNvSpPr txBox="1"/>
              <p:nvPr/>
            </p:nvSpPr>
            <p:spPr>
              <a:xfrm>
                <a:off x="5644610" y="4525039"/>
                <a:ext cx="2965991" cy="92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+3−3)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A645F8-C093-8E24-F580-B1535ED72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610" y="4525039"/>
                <a:ext cx="2965991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0D5E8F-A8D4-8DF2-AABB-81C376115785}"/>
                  </a:ext>
                </a:extLst>
              </p:cNvPr>
              <p:cNvSpPr txBox="1"/>
              <p:nvPr/>
            </p:nvSpPr>
            <p:spPr>
              <a:xfrm>
                <a:off x="877262" y="5589379"/>
                <a:ext cx="3723227" cy="92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0D5E8F-A8D4-8DF2-AABB-81C376115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62" y="5589379"/>
                <a:ext cx="3723227" cy="9227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16ED1-D601-924B-46E4-0B7D66FC66DC}"/>
                  </a:ext>
                </a:extLst>
              </p:cNvPr>
              <p:cNvSpPr txBox="1"/>
              <p:nvPr/>
            </p:nvSpPr>
            <p:spPr>
              <a:xfrm>
                <a:off x="5290285" y="5593073"/>
                <a:ext cx="3723227" cy="92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516ED1-D601-924B-46E4-0B7D66FC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285" y="5593073"/>
                <a:ext cx="3723227" cy="9227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 autoUpdateAnimBg="0"/>
      <p:bldP spid="39959" grpId="0" build="p" autoUpdateAnimBg="0" advAuto="1000"/>
      <p:bldP spid="39960" grpId="0" animBg="1" autoUpdateAnimBg="0"/>
      <p:bldP spid="39961" grpId="0" animBg="1" autoUpdateAnimBg="0"/>
      <p:bldP spid="3996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6">
            <a:extLst>
              <a:ext uri="{FF2B5EF4-FFF2-40B4-BE49-F238E27FC236}">
                <a16:creationId xmlns:a16="http://schemas.microsoft.com/office/drawing/2014/main" id="{ACE4DF14-8197-A3FB-2E8B-904A926811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2531" name="Group 66">
            <a:extLst>
              <a:ext uri="{FF2B5EF4-FFF2-40B4-BE49-F238E27FC236}">
                <a16:creationId xmlns:a16="http://schemas.microsoft.com/office/drawing/2014/main" id="{AC8E0BD7-0192-C195-27E7-DD7F94115A7F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2554" name="Rectangle 67">
              <a:extLst>
                <a:ext uri="{FF2B5EF4-FFF2-40B4-BE49-F238E27FC236}">
                  <a16:creationId xmlns:a16="http://schemas.microsoft.com/office/drawing/2014/main" id="{36CB9251-6EB9-CD08-AEDF-B5688480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2555" name="Line 68">
              <a:extLst>
                <a:ext uri="{FF2B5EF4-FFF2-40B4-BE49-F238E27FC236}">
                  <a16:creationId xmlns:a16="http://schemas.microsoft.com/office/drawing/2014/main" id="{7006335F-BBD0-45B8-7874-B1EBF9F5B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69">
              <a:extLst>
                <a:ext uri="{FF2B5EF4-FFF2-40B4-BE49-F238E27FC236}">
                  <a16:creationId xmlns:a16="http://schemas.microsoft.com/office/drawing/2014/main" id="{5C2F3500-F31C-09D9-1E2E-2F7CB340F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E87D7ABC-7F3E-7C45-C04B-A40B91B26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2558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8722F70-228B-A658-1783-33ABC8E9A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2559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83DABF1-28FA-1B58-8841-6A01CFC7D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2560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CCD11EFA-B58B-57A5-503A-9D0B46D21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095" name="AutoShape 1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56212448-2FD0-F572-F2E7-882D6C624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altLang="en-US" i="1" u="sng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en-US" sz="36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095" name="AutoShape 1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56212448-2FD0-F572-F2E7-882D6C624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3" name="Rectangle 23">
                <a:extLst>
                  <a:ext uri="{FF2B5EF4-FFF2-40B4-BE49-F238E27FC236}">
                    <a16:creationId xmlns:a16="http://schemas.microsoft.com/office/drawing/2014/main" id="{0B2ED540-AD1C-7B4C-2C5F-90AC4FF81F3B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47700" y="266700"/>
                <a:ext cx="7772400" cy="3181350"/>
              </a:xfrm>
            </p:spPr>
            <p:txBody>
              <a:bodyPr/>
              <a:lstStyle/>
              <a:p>
                <a:r>
                  <a:rPr lang="en-US" altLang="en-US" sz="3600" dirty="0"/>
                  <a:t>Question #12... Find the volume of the solid formed by revolving the region bounded by the graphs of </a:t>
                </a:r>
                <a:br>
                  <a:rPr lang="en-US" altLang="en-US" sz="3600" dirty="0"/>
                </a:b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6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en-US" sz="36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36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en-US" sz="3600" dirty="0"/>
                  <a:t> about the line </a:t>
                </a:r>
                <a14:m>
                  <m:oMath xmlns:m="http://schemas.openxmlformats.org/officeDocument/2006/math"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36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3600" dirty="0"/>
                  <a:t>.</a:t>
                </a:r>
                <a:endParaRPr lang="en-US" altLang="en-US" sz="3600" baseline="30000" dirty="0"/>
              </a:p>
            </p:txBody>
          </p:sp>
        </mc:Choice>
        <mc:Fallback xmlns="">
          <p:sp>
            <p:nvSpPr>
              <p:cNvPr id="46103" name="Rectangle 23">
                <a:extLst>
                  <a:ext uri="{FF2B5EF4-FFF2-40B4-BE49-F238E27FC236}">
                    <a16:creationId xmlns:a16="http://schemas.microsoft.com/office/drawing/2014/main" id="{0B2ED540-AD1C-7B4C-2C5F-90AC4FF81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47700" y="266700"/>
                <a:ext cx="7772400" cy="3181350"/>
              </a:xfrm>
              <a:blipFill>
                <a:blip r:embed="rId7"/>
                <a:stretch>
                  <a:fillRect l="-2353" r="-219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4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21E24BF9-9CE7-418F-EC00-441B42AE2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56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en-US" sz="36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104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21E24BF9-9CE7-418F-EC00-441B42AE2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5" name="AutoShape 25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72ECAA66-BF3B-0B88-C0EF-C44887B51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32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en-US" sz="36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105" name="AutoShape 25">
                <a:hlinkClick r:id="rId9" action="ppaction://hlinksldjump" highlightClick="1"/>
                <a:extLst>
                  <a:ext uri="{FF2B5EF4-FFF2-40B4-BE49-F238E27FC236}">
                    <a16:creationId xmlns:a16="http://schemas.microsoft.com/office/drawing/2014/main" id="{72ECAA66-BF3B-0B88-C0EF-C44887B51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6" name="AutoShape 26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88A6043C-7E48-8F20-87BE-051FB2178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u="sng" dirty="0" smtClean="0">
                          <a:latin typeface="Cambria Math" panose="02040503050406030204" pitchFamily="18" charset="0"/>
                        </a:rPr>
                        <m:t>112</m:t>
                      </m:r>
                      <m:r>
                        <a:rPr lang="en-US" altLang="en-US" i="1" u="sng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</m:oMath>
                  </m:oMathPara>
                </a14:m>
                <a:endParaRPr lang="en-US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 baseline="30000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en-US" sz="3600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6106" name="AutoShape 26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88A6043C-7E48-8F20-87BE-051FB2178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Text Box 34">
            <a:extLst>
              <a:ext uri="{FF2B5EF4-FFF2-40B4-BE49-F238E27FC236}">
                <a16:creationId xmlns:a16="http://schemas.microsoft.com/office/drawing/2014/main" id="{2CC3F5F4-1138-68F0-2E9F-B78AC994A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2538" name="Text Box 35">
            <a:extLst>
              <a:ext uri="{FF2B5EF4-FFF2-40B4-BE49-F238E27FC236}">
                <a16:creationId xmlns:a16="http://schemas.microsoft.com/office/drawing/2014/main" id="{F1AF2734-2A5D-9BFF-5391-97E8226FD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2539" name="Text Box 36">
            <a:extLst>
              <a:ext uri="{FF2B5EF4-FFF2-40B4-BE49-F238E27FC236}">
                <a16:creationId xmlns:a16="http://schemas.microsoft.com/office/drawing/2014/main" id="{AC1FEC16-2E67-4B99-15F4-8D83D8C2C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2540" name="Text Box 37">
            <a:extLst>
              <a:ext uri="{FF2B5EF4-FFF2-40B4-BE49-F238E27FC236}">
                <a16:creationId xmlns:a16="http://schemas.microsoft.com/office/drawing/2014/main" id="{A1947FD8-F367-DDEC-3848-DD3804D7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2541" name="Oval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687F480-660F-75D6-C0F5-4991BABED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2542" name="Group 54">
            <a:extLst>
              <a:ext uri="{FF2B5EF4-FFF2-40B4-BE49-F238E27FC236}">
                <a16:creationId xmlns:a16="http://schemas.microsoft.com/office/drawing/2014/main" id="{1158A57E-7500-49A4-7F91-1519DB9D813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2552" name="Picture 55">
              <a:extLst>
                <a:ext uri="{FF2B5EF4-FFF2-40B4-BE49-F238E27FC236}">
                  <a16:creationId xmlns:a16="http://schemas.microsoft.com/office/drawing/2014/main" id="{F67A2966-972C-E721-2B9C-58468A90F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Freeform 56">
              <a:extLst>
                <a:ext uri="{FF2B5EF4-FFF2-40B4-BE49-F238E27FC236}">
                  <a16:creationId xmlns:a16="http://schemas.microsoft.com/office/drawing/2014/main" id="{D6749D92-BBD0-9DEF-C52F-1EBD4A41D652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3" name="Oval 5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1A3CCFEA-E311-4660-DDAB-05F8F956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22544" name="Group 58">
            <a:extLst>
              <a:ext uri="{FF2B5EF4-FFF2-40B4-BE49-F238E27FC236}">
                <a16:creationId xmlns:a16="http://schemas.microsoft.com/office/drawing/2014/main" id="{30326792-0605-2B9A-AD4C-E9A443471192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2546" name="AutoShape 59">
              <a:extLst>
                <a:ext uri="{FF2B5EF4-FFF2-40B4-BE49-F238E27FC236}">
                  <a16:creationId xmlns:a16="http://schemas.microsoft.com/office/drawing/2014/main" id="{EBBD30E4-7CE2-4B0F-BE48-CA16953DF0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2547" name="AutoShape 60">
              <a:extLst>
                <a:ext uri="{FF2B5EF4-FFF2-40B4-BE49-F238E27FC236}">
                  <a16:creationId xmlns:a16="http://schemas.microsoft.com/office/drawing/2014/main" id="{3390C38D-989A-28C6-637A-7A825B27A5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2548" name="AutoShape 61">
              <a:extLst>
                <a:ext uri="{FF2B5EF4-FFF2-40B4-BE49-F238E27FC236}">
                  <a16:creationId xmlns:a16="http://schemas.microsoft.com/office/drawing/2014/main" id="{5FC3D36D-9F02-455E-EA3C-B15A02A119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2549" name="Oval 62">
              <a:extLst>
                <a:ext uri="{FF2B5EF4-FFF2-40B4-BE49-F238E27FC236}">
                  <a16:creationId xmlns:a16="http://schemas.microsoft.com/office/drawing/2014/main" id="{5ED5A27C-8EA8-6F51-0A77-2BA1CC3B6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2550" name="Oval 63">
              <a:extLst>
                <a:ext uri="{FF2B5EF4-FFF2-40B4-BE49-F238E27FC236}">
                  <a16:creationId xmlns:a16="http://schemas.microsoft.com/office/drawing/2014/main" id="{E2D7F4F3-F421-4E01-EEB8-8DDF78D8B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2551" name="Oval 64">
              <a:extLst>
                <a:ext uri="{FF2B5EF4-FFF2-40B4-BE49-F238E27FC236}">
                  <a16:creationId xmlns:a16="http://schemas.microsoft.com/office/drawing/2014/main" id="{1E000B4B-4BFE-C1EE-AF65-22432B9A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22545" name="Oval 6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CE1B291B-8589-2E55-3375-91E61B6D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 autoUpdateAnimBg="0"/>
      <p:bldP spid="46103" grpId="0" build="p" autoUpdateAnimBg="0" advAuto="1000"/>
      <p:bldP spid="46104" grpId="0" animBg="1" autoUpdateAnimBg="0"/>
      <p:bldP spid="46105" grpId="0" animBg="1" autoUpdateAnimBg="0"/>
      <p:bldP spid="4610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>
            <a:extLst>
              <a:ext uri="{FF2B5EF4-FFF2-40B4-BE49-F238E27FC236}">
                <a16:creationId xmlns:a16="http://schemas.microsoft.com/office/drawing/2014/main" id="{B3D89D6B-1563-10EE-A2E3-74AC7531F0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29A979D-9324-A63D-BE2E-6B158F3C3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7350" y="749300"/>
            <a:ext cx="4886325" cy="4737100"/>
          </a:xfrm>
        </p:spPr>
        <p:txBody>
          <a:bodyPr/>
          <a:lstStyle/>
          <a:p>
            <a:pPr algn="ctr"/>
            <a:r>
              <a:rPr lang="en-US" altLang="en-US" sz="6000"/>
              <a:t>Area Btn Curves &amp; Volume of a Solid</a:t>
            </a:r>
          </a:p>
        </p:txBody>
      </p:sp>
      <p:pic>
        <p:nvPicPr>
          <p:cNvPr id="5124" name="Picture 57">
            <a:extLst>
              <a:ext uri="{FF2B5EF4-FFF2-40B4-BE49-F238E27FC236}">
                <a16:creationId xmlns:a16="http://schemas.microsoft.com/office/drawing/2014/main" id="{8C1D473A-3A00-29E4-F85D-95F97AA8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4" t="16331" r="20840" b="42715"/>
          <a:stretch>
            <a:fillRect/>
          </a:stretch>
        </p:blipFill>
        <p:spPr bwMode="auto">
          <a:xfrm>
            <a:off x="5724525" y="304800"/>
            <a:ext cx="3267075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8">
            <a:extLst>
              <a:ext uri="{FF2B5EF4-FFF2-40B4-BE49-F238E27FC236}">
                <a16:creationId xmlns:a16="http://schemas.microsoft.com/office/drawing/2014/main" id="{6CF1ECD6-E6D2-FDF5-1C94-B7CD5AE3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0188"/>
            <a:ext cx="32766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2000"/>
              </a:spcBef>
            </a:pPr>
            <a:endParaRPr lang="en-US" alt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endParaRPr lang="en-US" alt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endParaRPr lang="en-US" alt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4" action="ppaction://hlinksldjump">
                  <a:snd r:embed="rId5" name="nextquestion.wav"/>
                </a:hlinkClick>
              </a:rPr>
              <a:t>_________________________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6" action="ppaction://hlinksldjump">
                  <a:snd r:embed="rId5" name="nextquestion.wav"/>
                </a:hlinkClick>
              </a:rPr>
              <a:t>_____________________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7" action="ppaction://hlinksldjump">
                  <a:snd r:embed="rId5" name="nextquestion.wav"/>
                </a:hlinkClick>
              </a:rPr>
              <a:t>_____________________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8" action="ppaction://hlinksldjump">
                  <a:snd r:embed="rId5" name="nextquestion.wav"/>
                </a:hlinkClick>
              </a:rPr>
              <a:t>_____________________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9" action="ppaction://hlinksldjump">
                  <a:snd r:embed="rId5" name="nextquestion.wav"/>
                </a:hlinkClick>
              </a:rPr>
              <a:t>___________________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9" action="ppaction://hlinksldjump"/>
              </a:rPr>
              <a:t> </a:t>
            </a:r>
            <a:endParaRPr lang="en-US" alt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0" action="ppaction://hlinksldjump">
                  <a:snd r:embed="rId5" name="nextquestion.wav"/>
                </a:hlinkClick>
              </a:rPr>
              <a:t>___________________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1" action="ppaction://hlinksldjump">
                  <a:snd r:embed="rId5" name="nextquestion.wav"/>
                </a:hlinkClick>
              </a:rPr>
              <a:t>__________________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2" action="ppaction://hlinksldjump">
                  <a:snd r:embed="rId5" name="nextquestion.wav"/>
                </a:hlinkClick>
              </a:rPr>
              <a:t>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3" action="ppaction://hlinksldjump">
                  <a:snd r:embed="rId5" name="nextquestion.wav"/>
                </a:hlinkClick>
              </a:rPr>
              <a:t>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4" action="ppaction://hlinksldjump">
                  <a:snd r:embed="rId5" name="nextquestion.wav"/>
                </a:hlinkClick>
              </a:rPr>
              <a:t>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5" action="ppaction://hlinksldjump">
                  <a:snd r:embed="rId5" name="nextquestion.wav"/>
                </a:hlinkClick>
              </a:rPr>
              <a:t>_________________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6" action="ppaction://hlinksldjump">
                  <a:snd r:embed="rId5" name="nextquestion.wav"/>
                </a:hlinkClick>
              </a:rPr>
              <a:t>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7" action="ppaction://hlinksldjump">
                  <a:snd r:embed="rId5" name="nextquestion.wav"/>
                </a:hlinkClick>
              </a:rPr>
              <a:t>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18" action="ppaction://hlinksldjump">
                  <a:snd r:embed="rId5" name="nextquestion.wav"/>
                </a:hlinkClick>
              </a:rPr>
              <a:t>______________</a:t>
            </a: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altLang="en-US" sz="1800">
                <a:solidFill>
                  <a:srgbClr val="FF9933"/>
                </a:solidFill>
                <a:latin typeface="Bodoni" pitchFamily="18" charset="0"/>
                <a:hlinkClick r:id="rId3" action="ppaction://hlinksldjump">
                  <a:snd r:embed="rId19" name="lets play.wav"/>
                </a:hlinkClick>
              </a:rPr>
              <a:t>______________</a:t>
            </a:r>
            <a:endParaRPr lang="en-US" alt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</p:txBody>
      </p:sp>
      <p:grpSp>
        <p:nvGrpSpPr>
          <p:cNvPr id="2" name="Group 62">
            <a:extLst>
              <a:ext uri="{FF2B5EF4-FFF2-40B4-BE49-F238E27FC236}">
                <a16:creationId xmlns:a16="http://schemas.microsoft.com/office/drawing/2014/main" id="{E3063FCC-9900-89B1-5D2D-DC25893D1FB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486400"/>
            <a:ext cx="4267200" cy="641350"/>
            <a:chOff x="528" y="3456"/>
            <a:chExt cx="2880" cy="404"/>
          </a:xfrm>
        </p:grpSpPr>
        <p:sp>
          <p:nvSpPr>
            <p:cNvPr id="5127" name="Text Box 60">
              <a:extLst>
                <a:ext uri="{FF2B5EF4-FFF2-40B4-BE49-F238E27FC236}">
                  <a16:creationId xmlns:a16="http://schemas.microsoft.com/office/drawing/2014/main" id="{B7C8FEE5-54A0-F5CE-9C74-8D4E9F227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56"/>
              <a:ext cx="26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Click the appropriate dollar amount at right to proceed to the question</a:t>
              </a:r>
            </a:p>
          </p:txBody>
        </p:sp>
        <p:sp>
          <p:nvSpPr>
            <p:cNvPr id="5128" name="Line 61">
              <a:extLst>
                <a:ext uri="{FF2B5EF4-FFF2-40B4-BE49-F238E27FC236}">
                  <a16:creationId xmlns:a16="http://schemas.microsoft.com/office/drawing/2014/main" id="{9B5852BC-A537-2284-D893-24809680A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48"/>
              <a:ext cx="288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6">
            <a:extLst>
              <a:ext uri="{FF2B5EF4-FFF2-40B4-BE49-F238E27FC236}">
                <a16:creationId xmlns:a16="http://schemas.microsoft.com/office/drawing/2014/main" id="{9EF60379-63D6-7DDE-730C-C4F38F4633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3555" name="Group 66">
            <a:extLst>
              <a:ext uri="{FF2B5EF4-FFF2-40B4-BE49-F238E27FC236}">
                <a16:creationId xmlns:a16="http://schemas.microsoft.com/office/drawing/2014/main" id="{4B733640-81D1-6880-D652-607A134F05FB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3578" name="Rectangle 67">
              <a:extLst>
                <a:ext uri="{FF2B5EF4-FFF2-40B4-BE49-F238E27FC236}">
                  <a16:creationId xmlns:a16="http://schemas.microsoft.com/office/drawing/2014/main" id="{67872DE3-2EF4-22DA-0DC1-B3E2120A5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3579" name="Line 68">
              <a:extLst>
                <a:ext uri="{FF2B5EF4-FFF2-40B4-BE49-F238E27FC236}">
                  <a16:creationId xmlns:a16="http://schemas.microsoft.com/office/drawing/2014/main" id="{E8C25C45-17B3-4066-95DD-D02A962CB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69">
              <a:extLst>
                <a:ext uri="{FF2B5EF4-FFF2-40B4-BE49-F238E27FC236}">
                  <a16:creationId xmlns:a16="http://schemas.microsoft.com/office/drawing/2014/main" id="{02FCDDE8-C902-9FCE-9720-84E53FCCE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D08A8926-96EC-891C-4C68-231385A55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3582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07CB3EBF-3897-408A-0D53-DBDBBBFF4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3583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EBABECC-685A-A929-7833-CDFDB0874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3584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4033EB2-23D1-3C65-6343-8AE457AC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44047" name="AutoShape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593CACD-4077-49D8-7B65-DC6C0CBA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Square Cross Sections</a:t>
            </a:r>
            <a:endParaRPr lang="en-US" altLang="en-US" sz="40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55" name="Rectangle 23">
                <a:extLst>
                  <a:ext uri="{FF2B5EF4-FFF2-40B4-BE49-F238E27FC236}">
                    <a16:creationId xmlns:a16="http://schemas.microsoft.com/office/drawing/2014/main" id="{DDE8DBE3-BE2F-C58B-C1B7-A33DE8CDCBAE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762250"/>
              </a:xfrm>
            </p:spPr>
            <p:txBody>
              <a:bodyPr/>
              <a:lstStyle/>
              <a:p>
                <a:r>
                  <a:rPr lang="en-US" altLang="en-US" dirty="0"/>
                  <a:t>Question #13... Which volume formula does not 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?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44055" name="Rectangle 23">
                <a:extLst>
                  <a:ext uri="{FF2B5EF4-FFF2-40B4-BE49-F238E27FC236}">
                    <a16:creationId xmlns:a16="http://schemas.microsoft.com/office/drawing/2014/main" id="{DDE8DBE3-BE2F-C58B-C1B7-A33DE8CDC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762250"/>
              </a:xfrm>
              <a:blipFill>
                <a:blip r:embed="rId4"/>
                <a:stretch>
                  <a:fillRect l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56" name="AutoShape 2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59F5898-3615-C19F-F4B8-F0819609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Disk Method</a:t>
            </a:r>
            <a:endParaRPr lang="en-US" altLang="en-US" sz="3600" baseline="30000"/>
          </a:p>
        </p:txBody>
      </p:sp>
      <p:sp>
        <p:nvSpPr>
          <p:cNvPr id="44057" name="AutoShape 2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5EBA8F5-FBD6-06D9-A1AD-83E00BE8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Semi-circle Cross Sections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44058" name="AutoShape 2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5BBC943-0A7B-BAC0-A1BC-52300F61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Washer Method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23561" name="Text Box 34">
            <a:extLst>
              <a:ext uri="{FF2B5EF4-FFF2-40B4-BE49-F238E27FC236}">
                <a16:creationId xmlns:a16="http://schemas.microsoft.com/office/drawing/2014/main" id="{A11D0A2C-F92F-FE44-245F-FFEBDF56C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3562" name="Text Box 35">
            <a:extLst>
              <a:ext uri="{FF2B5EF4-FFF2-40B4-BE49-F238E27FC236}">
                <a16:creationId xmlns:a16="http://schemas.microsoft.com/office/drawing/2014/main" id="{E76719BC-D17C-EADF-E816-1D7BADF7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3563" name="Text Box 36">
            <a:extLst>
              <a:ext uri="{FF2B5EF4-FFF2-40B4-BE49-F238E27FC236}">
                <a16:creationId xmlns:a16="http://schemas.microsoft.com/office/drawing/2014/main" id="{A85FACCF-3C1E-AB3B-67C6-FA306883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3564" name="Text Box 37">
            <a:extLst>
              <a:ext uri="{FF2B5EF4-FFF2-40B4-BE49-F238E27FC236}">
                <a16:creationId xmlns:a16="http://schemas.microsoft.com/office/drawing/2014/main" id="{D6181565-F189-3926-741B-D503F7C38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3565" name="Oval 5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9C2733A-BAB4-D014-6608-83454574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3566" name="Group 54">
            <a:extLst>
              <a:ext uri="{FF2B5EF4-FFF2-40B4-BE49-F238E27FC236}">
                <a16:creationId xmlns:a16="http://schemas.microsoft.com/office/drawing/2014/main" id="{FECC49C1-79B5-8FE2-68E4-FC25F25CE5B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3576" name="Picture 55">
              <a:extLst>
                <a:ext uri="{FF2B5EF4-FFF2-40B4-BE49-F238E27FC236}">
                  <a16:creationId xmlns:a16="http://schemas.microsoft.com/office/drawing/2014/main" id="{556A199C-F150-3BB8-E4E3-88790A0CA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7" name="Freeform 56">
              <a:extLst>
                <a:ext uri="{FF2B5EF4-FFF2-40B4-BE49-F238E27FC236}">
                  <a16:creationId xmlns:a16="http://schemas.microsoft.com/office/drawing/2014/main" id="{116E33CB-246D-A8EC-6172-AF8CD5F38AC4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7" name="Oval 5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FA99248-EFE9-38A6-96EF-8C86998D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23568" name="Group 58">
            <a:extLst>
              <a:ext uri="{FF2B5EF4-FFF2-40B4-BE49-F238E27FC236}">
                <a16:creationId xmlns:a16="http://schemas.microsoft.com/office/drawing/2014/main" id="{2A13FF91-5BCE-1985-0884-AFA699A3B3D4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3570" name="AutoShape 59">
              <a:extLst>
                <a:ext uri="{FF2B5EF4-FFF2-40B4-BE49-F238E27FC236}">
                  <a16:creationId xmlns:a16="http://schemas.microsoft.com/office/drawing/2014/main" id="{A7EBE2E2-B84D-4383-FD5A-6BF43F033F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3571" name="AutoShape 60">
              <a:extLst>
                <a:ext uri="{FF2B5EF4-FFF2-40B4-BE49-F238E27FC236}">
                  <a16:creationId xmlns:a16="http://schemas.microsoft.com/office/drawing/2014/main" id="{DBF80BC2-EF68-2DB1-0E3F-3A2F42C4F8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3572" name="AutoShape 61">
              <a:extLst>
                <a:ext uri="{FF2B5EF4-FFF2-40B4-BE49-F238E27FC236}">
                  <a16:creationId xmlns:a16="http://schemas.microsoft.com/office/drawing/2014/main" id="{777D243F-9CFD-4906-3037-DF69657873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3573" name="Oval 62">
              <a:extLst>
                <a:ext uri="{FF2B5EF4-FFF2-40B4-BE49-F238E27FC236}">
                  <a16:creationId xmlns:a16="http://schemas.microsoft.com/office/drawing/2014/main" id="{0621B406-03A6-78A8-8417-5433819D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3574" name="Oval 63">
              <a:extLst>
                <a:ext uri="{FF2B5EF4-FFF2-40B4-BE49-F238E27FC236}">
                  <a16:creationId xmlns:a16="http://schemas.microsoft.com/office/drawing/2014/main" id="{65BFB3CB-3D59-C669-DE3A-F112260C9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3575" name="Oval 64">
              <a:extLst>
                <a:ext uri="{FF2B5EF4-FFF2-40B4-BE49-F238E27FC236}">
                  <a16:creationId xmlns:a16="http://schemas.microsoft.com/office/drawing/2014/main" id="{7DFF7885-2AF6-DE16-2179-1E7C1B3B9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23569" name="Oval 6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52595E6-1ECA-875D-0C8A-CB9B9211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 autoUpdateAnimBg="0"/>
      <p:bldP spid="44055" grpId="0" build="p" autoUpdateAnimBg="0" advAuto="1000"/>
      <p:bldP spid="44056" grpId="0" animBg="1" autoUpdateAnimBg="0"/>
      <p:bldP spid="44057" grpId="0" animBg="1" autoUpdateAnimBg="0"/>
      <p:bldP spid="4405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6">
            <a:extLst>
              <a:ext uri="{FF2B5EF4-FFF2-40B4-BE49-F238E27FC236}">
                <a16:creationId xmlns:a16="http://schemas.microsoft.com/office/drawing/2014/main" id="{38466654-0A85-AAE7-1994-71602A0002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4579" name="Group 66">
            <a:extLst>
              <a:ext uri="{FF2B5EF4-FFF2-40B4-BE49-F238E27FC236}">
                <a16:creationId xmlns:a16="http://schemas.microsoft.com/office/drawing/2014/main" id="{37F46EF6-6840-2459-9BBD-36BDDD79B1AE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4602" name="Rectangle 67">
              <a:extLst>
                <a:ext uri="{FF2B5EF4-FFF2-40B4-BE49-F238E27FC236}">
                  <a16:creationId xmlns:a16="http://schemas.microsoft.com/office/drawing/2014/main" id="{58082BC3-2E87-3E66-C7A5-5719928F9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4603" name="Line 68">
              <a:extLst>
                <a:ext uri="{FF2B5EF4-FFF2-40B4-BE49-F238E27FC236}">
                  <a16:creationId xmlns:a16="http://schemas.microsoft.com/office/drawing/2014/main" id="{9D0427C2-7A39-AC7C-B2D8-E5660E683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69">
              <a:extLst>
                <a:ext uri="{FF2B5EF4-FFF2-40B4-BE49-F238E27FC236}">
                  <a16:creationId xmlns:a16="http://schemas.microsoft.com/office/drawing/2014/main" id="{EE8AD40B-B659-AC4A-9370-A2C76EB42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E398E8BE-4E19-CB90-A3AF-50E39830F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4606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06F865E9-AD99-034E-6F0C-19D2AFE17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4607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EDED2E60-EC2D-7409-1357-D2DACEA61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4608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6D15E79-A0D6-882D-9E21-C284D110B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975" name="AutoShape 1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B2A95184-09BD-1D19-8B29-2E97CD599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= 3</m:t>
                      </m:r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0975" name="AutoShape 1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B2A95184-09BD-1D19-8B29-2E97CD599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83" name="Rectangle 23">
                <a:extLst>
                  <a:ext uri="{FF2B5EF4-FFF2-40B4-BE49-F238E27FC236}">
                    <a16:creationId xmlns:a16="http://schemas.microsoft.com/office/drawing/2014/main" id="{B1887313-70D0-0D87-40B2-E378F79DB203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762250"/>
              </a:xfrm>
            </p:spPr>
            <p:txBody>
              <a:bodyPr/>
              <a:lstStyle/>
              <a:p>
                <a:r>
                  <a:rPr lang="en-US" altLang="en-US" dirty="0"/>
                  <a:t>Question #14... What would the region of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en-US" dirty="0"/>
                  <a:t>revolve about to in order to use the disk method?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40983" name="Rectangle 23">
                <a:extLst>
                  <a:ext uri="{FF2B5EF4-FFF2-40B4-BE49-F238E27FC236}">
                    <a16:creationId xmlns:a16="http://schemas.microsoft.com/office/drawing/2014/main" id="{B1887313-70D0-0D87-40B2-E378F79DB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762250"/>
              </a:xfrm>
              <a:blipFill>
                <a:blip r:embed="rId7"/>
                <a:stretch>
                  <a:fillRect l="-2824" t="-10817" r="-3451" b="-16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84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612C6D7D-7C9E-5063-E451-BA5667A66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</a:t>
                </a:r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0984" name="AutoShape 24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612C6D7D-7C9E-5063-E451-BA5667A66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85" name="AutoShape 2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38CEAF7B-8703-B65F-110A-64CB3CB6F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0985" name="AutoShape 25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38CEAF7B-8703-B65F-110A-64CB3CB6F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86" name="AutoShape 26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16814E41-BF96-7EAF-79CF-68E3F4793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0986" name="AutoShape 26">
                <a:hlinkClick r:id="rId10" action="ppaction://hlinksldjump" highlightClick="1"/>
                <a:extLst>
                  <a:ext uri="{FF2B5EF4-FFF2-40B4-BE49-F238E27FC236}">
                    <a16:creationId xmlns:a16="http://schemas.microsoft.com/office/drawing/2014/main" id="{16814E41-BF96-7EAF-79CF-68E3F4793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5" name="Text Box 34">
            <a:extLst>
              <a:ext uri="{FF2B5EF4-FFF2-40B4-BE49-F238E27FC236}">
                <a16:creationId xmlns:a16="http://schemas.microsoft.com/office/drawing/2014/main" id="{69276C46-C71E-CABA-B7A1-69BB51BC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4586" name="Text Box 35">
            <a:extLst>
              <a:ext uri="{FF2B5EF4-FFF2-40B4-BE49-F238E27FC236}">
                <a16:creationId xmlns:a16="http://schemas.microsoft.com/office/drawing/2014/main" id="{C5E3059E-66A1-B634-FA8A-454163CB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4587" name="Text Box 36">
            <a:extLst>
              <a:ext uri="{FF2B5EF4-FFF2-40B4-BE49-F238E27FC236}">
                <a16:creationId xmlns:a16="http://schemas.microsoft.com/office/drawing/2014/main" id="{8B4A6CAE-C5EB-50D5-04EC-EC7152D2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4588" name="Text Box 37">
            <a:extLst>
              <a:ext uri="{FF2B5EF4-FFF2-40B4-BE49-F238E27FC236}">
                <a16:creationId xmlns:a16="http://schemas.microsoft.com/office/drawing/2014/main" id="{90F77B1B-A2E0-1126-BF2B-739C8CB7A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4589" name="Oval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D5C36F69-D455-A841-91B7-E9D85F93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4590" name="Group 54">
            <a:extLst>
              <a:ext uri="{FF2B5EF4-FFF2-40B4-BE49-F238E27FC236}">
                <a16:creationId xmlns:a16="http://schemas.microsoft.com/office/drawing/2014/main" id="{3C1F8067-48C0-AF2A-52A9-B0F505DE33C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4600" name="Picture 55">
              <a:extLst>
                <a:ext uri="{FF2B5EF4-FFF2-40B4-BE49-F238E27FC236}">
                  <a16:creationId xmlns:a16="http://schemas.microsoft.com/office/drawing/2014/main" id="{AA7AEB4E-BB43-A228-FB32-CE584B25C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1" name="Freeform 56">
              <a:extLst>
                <a:ext uri="{FF2B5EF4-FFF2-40B4-BE49-F238E27FC236}">
                  <a16:creationId xmlns:a16="http://schemas.microsoft.com/office/drawing/2014/main" id="{489FBFBA-740F-DEF6-BA40-6B8D0735C6C6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1" name="Oval 5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0FB034CB-3D61-73E9-3BEB-EE99290C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24592" name="Group 58">
            <a:extLst>
              <a:ext uri="{FF2B5EF4-FFF2-40B4-BE49-F238E27FC236}">
                <a16:creationId xmlns:a16="http://schemas.microsoft.com/office/drawing/2014/main" id="{61AC09B7-8174-E2F8-3D92-CBC9AA24F0DA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4594" name="AutoShape 59">
              <a:extLst>
                <a:ext uri="{FF2B5EF4-FFF2-40B4-BE49-F238E27FC236}">
                  <a16:creationId xmlns:a16="http://schemas.microsoft.com/office/drawing/2014/main" id="{7B6F36A5-1E7D-11F8-4CC1-87F334A0BD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4595" name="AutoShape 60">
              <a:extLst>
                <a:ext uri="{FF2B5EF4-FFF2-40B4-BE49-F238E27FC236}">
                  <a16:creationId xmlns:a16="http://schemas.microsoft.com/office/drawing/2014/main" id="{3A9C7D60-6948-EC0F-D83F-30B2E85EBD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4596" name="AutoShape 61">
              <a:extLst>
                <a:ext uri="{FF2B5EF4-FFF2-40B4-BE49-F238E27FC236}">
                  <a16:creationId xmlns:a16="http://schemas.microsoft.com/office/drawing/2014/main" id="{92206683-53BB-CBD9-F1AD-AFA333AF55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4597" name="Oval 62">
              <a:extLst>
                <a:ext uri="{FF2B5EF4-FFF2-40B4-BE49-F238E27FC236}">
                  <a16:creationId xmlns:a16="http://schemas.microsoft.com/office/drawing/2014/main" id="{AD791E8D-CD7E-372C-75FB-328DD391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4598" name="Oval 63">
              <a:extLst>
                <a:ext uri="{FF2B5EF4-FFF2-40B4-BE49-F238E27FC236}">
                  <a16:creationId xmlns:a16="http://schemas.microsoft.com/office/drawing/2014/main" id="{A13CA333-FA88-2262-975F-4ED84C83A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4599" name="Oval 64">
              <a:extLst>
                <a:ext uri="{FF2B5EF4-FFF2-40B4-BE49-F238E27FC236}">
                  <a16:creationId xmlns:a16="http://schemas.microsoft.com/office/drawing/2014/main" id="{B6EFFB9B-5780-6363-64D9-B44BE82C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24593" name="Oval 6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2D15FF4-6971-4C6A-FF72-1F266968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 autoUpdateAnimBg="0"/>
      <p:bldP spid="40983" grpId="0" build="p" autoUpdateAnimBg="0" advAuto="1000"/>
      <p:bldP spid="40984" grpId="0" animBg="1" autoUpdateAnimBg="0"/>
      <p:bldP spid="40985" grpId="0" animBg="1" autoUpdateAnimBg="0"/>
      <p:bldP spid="4098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6">
            <a:extLst>
              <a:ext uri="{FF2B5EF4-FFF2-40B4-BE49-F238E27FC236}">
                <a16:creationId xmlns:a16="http://schemas.microsoft.com/office/drawing/2014/main" id="{4FBBF96E-5491-265E-D594-1B96EA0320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5603" name="Group 66">
            <a:extLst>
              <a:ext uri="{FF2B5EF4-FFF2-40B4-BE49-F238E27FC236}">
                <a16:creationId xmlns:a16="http://schemas.microsoft.com/office/drawing/2014/main" id="{3F86FE85-F656-D747-8C35-EE86BDF1A2D0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5626" name="Rectangle 67">
              <a:extLst>
                <a:ext uri="{FF2B5EF4-FFF2-40B4-BE49-F238E27FC236}">
                  <a16:creationId xmlns:a16="http://schemas.microsoft.com/office/drawing/2014/main" id="{BA7772EF-EC47-157E-99AC-08F2C6B2F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5627" name="Line 68">
              <a:extLst>
                <a:ext uri="{FF2B5EF4-FFF2-40B4-BE49-F238E27FC236}">
                  <a16:creationId xmlns:a16="http://schemas.microsoft.com/office/drawing/2014/main" id="{6A79AAAA-440B-E678-E2E6-F8C55A873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69">
              <a:extLst>
                <a:ext uri="{FF2B5EF4-FFF2-40B4-BE49-F238E27FC236}">
                  <a16:creationId xmlns:a16="http://schemas.microsoft.com/office/drawing/2014/main" id="{1E95CC88-55C1-7EAD-F6FD-DCB7A6BA0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AutoShape 7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01BF634-9F80-A612-AE2B-CEF1F498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5630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1A5150C8-7DE2-4B1F-C183-C5112054A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5631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991103E-9BCC-68E2-0E1F-1D61DC8E7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25632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D3C188CF-68A6-D826-0385-1B74B4011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AutoShape 15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DCA27869-BCAE-B72D-3A82-CF0D6290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</a:t>
                </a:r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5071" name="AutoShape 15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DCA27869-BCAE-B72D-3A82-CF0D62901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4570413"/>
                <a:ext cx="4267200" cy="914400"/>
              </a:xfrm>
              <a:prstGeom prst="flowChartPreparation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9" name="Rectangle 23">
                <a:extLst>
                  <a:ext uri="{FF2B5EF4-FFF2-40B4-BE49-F238E27FC236}">
                    <a16:creationId xmlns:a16="http://schemas.microsoft.com/office/drawing/2014/main" id="{1B49F9F6-FA0F-7157-DE7B-4160D2813995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895600"/>
              </a:xfrm>
            </p:spPr>
            <p:txBody>
              <a:bodyPr/>
              <a:lstStyle/>
              <a:p>
                <a:r>
                  <a:rPr lang="en-US" altLang="en-US" dirty="0"/>
                  <a:t>Question #15... What would the region of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dirty="0"/>
                  <a:t> revolve about to in order to use the washer method?</a:t>
                </a:r>
                <a:endParaRPr lang="en-US" altLang="en-US" sz="4400" dirty="0"/>
              </a:p>
            </p:txBody>
          </p:sp>
        </mc:Choice>
        <mc:Fallback xmlns="">
          <p:sp>
            <p:nvSpPr>
              <p:cNvPr id="45079" name="Rectangle 23">
                <a:extLst>
                  <a:ext uri="{FF2B5EF4-FFF2-40B4-BE49-F238E27FC236}">
                    <a16:creationId xmlns:a16="http://schemas.microsoft.com/office/drawing/2014/main" id="{1B49F9F6-FA0F-7157-DE7B-4160D2813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685800" y="533400"/>
                <a:ext cx="7772400" cy="2895600"/>
              </a:xfrm>
              <a:blipFill>
                <a:blip r:embed="rId6"/>
                <a:stretch>
                  <a:fillRect l="-2824" t="-8000" r="-3451" b="-1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80" name="AutoShape 24">
                <a:hlinkClick r:id="rId7" action="ppaction://hlinksldjump" highlightClick="1"/>
                <a:extLst>
                  <a:ext uri="{FF2B5EF4-FFF2-40B4-BE49-F238E27FC236}">
                    <a16:creationId xmlns:a16="http://schemas.microsoft.com/office/drawing/2014/main" id="{8A9CDD84-59CF-E57C-5633-1A481B99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/>
                  <a:t>-axis</a:t>
                </a:r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5080" name="AutoShape 24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8A9CDD84-59CF-E57C-5633-1A481B992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75" y="5629275"/>
                <a:ext cx="4267200" cy="914400"/>
              </a:xfrm>
              <a:prstGeom prst="flowChartPreparation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81" name="AutoShape 25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67FDFFFA-7BFB-42F9-8E8E-C5F8B8639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5081" name="AutoShape 25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67FDFFFA-7BFB-42F9-8E8E-C5F8B8639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950" y="5629275"/>
                <a:ext cx="4267200" cy="914400"/>
              </a:xfrm>
              <a:prstGeom prst="flowChartPreparation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82" name="AutoShape 26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6C314F3D-221B-4823-1465-773EBF945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solidFill>
                <a:schemeClr val="bg1"/>
              </a:solid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alt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5082" name="AutoShape 26">
                <a:hlinkClick r:id="rId8" action="ppaction://hlinksldjump" highlightClick="1"/>
                <a:extLst>
                  <a:ext uri="{FF2B5EF4-FFF2-40B4-BE49-F238E27FC236}">
                    <a16:creationId xmlns:a16="http://schemas.microsoft.com/office/drawing/2014/main" id="{6C314F3D-221B-4823-1465-773EBF945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650" y="4568825"/>
                <a:ext cx="4267200" cy="914400"/>
              </a:xfrm>
              <a:prstGeom prst="flowChartPreparation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9" name="Text Box 34">
            <a:extLst>
              <a:ext uri="{FF2B5EF4-FFF2-40B4-BE49-F238E27FC236}">
                <a16:creationId xmlns:a16="http://schemas.microsoft.com/office/drawing/2014/main" id="{A586BBD0-4F84-C629-4D23-7D9671AD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5610" name="Text Box 35">
            <a:extLst>
              <a:ext uri="{FF2B5EF4-FFF2-40B4-BE49-F238E27FC236}">
                <a16:creationId xmlns:a16="http://schemas.microsoft.com/office/drawing/2014/main" id="{1821CBCB-AB1D-9341-F045-BC85E2C5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5611" name="Text Box 36">
            <a:extLst>
              <a:ext uri="{FF2B5EF4-FFF2-40B4-BE49-F238E27FC236}">
                <a16:creationId xmlns:a16="http://schemas.microsoft.com/office/drawing/2014/main" id="{971E4E71-5795-674C-5D82-970940FB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5612" name="Text Box 37">
            <a:extLst>
              <a:ext uri="{FF2B5EF4-FFF2-40B4-BE49-F238E27FC236}">
                <a16:creationId xmlns:a16="http://schemas.microsoft.com/office/drawing/2014/main" id="{DC079308-283A-C266-FCCB-FB110B59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25613" name="Oval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AFD3C67-56A0-303E-C18E-E0C59F10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5614" name="Group 54">
            <a:extLst>
              <a:ext uri="{FF2B5EF4-FFF2-40B4-BE49-F238E27FC236}">
                <a16:creationId xmlns:a16="http://schemas.microsoft.com/office/drawing/2014/main" id="{FF5A0E5F-2BBB-69F0-AE52-E8B37DE28AB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5624" name="Picture 55">
              <a:extLst>
                <a:ext uri="{FF2B5EF4-FFF2-40B4-BE49-F238E27FC236}">
                  <a16:creationId xmlns:a16="http://schemas.microsoft.com/office/drawing/2014/main" id="{6281CD89-E4F7-1497-4180-675AE23B1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5" name="Freeform 56">
              <a:extLst>
                <a:ext uri="{FF2B5EF4-FFF2-40B4-BE49-F238E27FC236}">
                  <a16:creationId xmlns:a16="http://schemas.microsoft.com/office/drawing/2014/main" id="{AADEEB23-44F5-3984-9799-A032A60F2455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5" name="Oval 5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42C324A-7822-935E-F661-DF22BF9A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grpSp>
        <p:nvGrpSpPr>
          <p:cNvPr id="25616" name="Group 58">
            <a:extLst>
              <a:ext uri="{FF2B5EF4-FFF2-40B4-BE49-F238E27FC236}">
                <a16:creationId xmlns:a16="http://schemas.microsoft.com/office/drawing/2014/main" id="{20D80FE6-72DA-54F4-8EAB-31EF155D20D4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5618" name="AutoShape 59">
              <a:extLst>
                <a:ext uri="{FF2B5EF4-FFF2-40B4-BE49-F238E27FC236}">
                  <a16:creationId xmlns:a16="http://schemas.microsoft.com/office/drawing/2014/main" id="{D1133267-6396-93FE-5A32-BE30ADCE9C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5619" name="AutoShape 60">
              <a:extLst>
                <a:ext uri="{FF2B5EF4-FFF2-40B4-BE49-F238E27FC236}">
                  <a16:creationId xmlns:a16="http://schemas.microsoft.com/office/drawing/2014/main" id="{57E4D5CA-4B65-A434-6F34-09189BB752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5620" name="AutoShape 61">
              <a:extLst>
                <a:ext uri="{FF2B5EF4-FFF2-40B4-BE49-F238E27FC236}">
                  <a16:creationId xmlns:a16="http://schemas.microsoft.com/office/drawing/2014/main" id="{8177FE54-E836-058B-5984-93AF2E050E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5621" name="Oval 62">
              <a:extLst>
                <a:ext uri="{FF2B5EF4-FFF2-40B4-BE49-F238E27FC236}">
                  <a16:creationId xmlns:a16="http://schemas.microsoft.com/office/drawing/2014/main" id="{6069F133-DC77-825D-A010-16B5D5E92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5622" name="Oval 63">
              <a:extLst>
                <a:ext uri="{FF2B5EF4-FFF2-40B4-BE49-F238E27FC236}">
                  <a16:creationId xmlns:a16="http://schemas.microsoft.com/office/drawing/2014/main" id="{D70EA759-C6AC-817F-6CC9-CB151F18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25623" name="Oval 64">
              <a:extLst>
                <a:ext uri="{FF2B5EF4-FFF2-40B4-BE49-F238E27FC236}">
                  <a16:creationId xmlns:a16="http://schemas.microsoft.com/office/drawing/2014/main" id="{2D877CF0-BF32-E07B-C0DB-2638B0A5E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25617" name="Oval 6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9A4C3A4B-5664-36A0-421B-D2192E046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 autoUpdateAnimBg="0"/>
      <p:bldP spid="45079" grpId="0" build="p" autoUpdateAnimBg="0" advAuto="1000"/>
      <p:bldP spid="45080" grpId="0" animBg="1" autoUpdateAnimBg="0"/>
      <p:bldP spid="45081" grpId="0" animBg="1" autoUpdateAnimBg="0"/>
      <p:bldP spid="4508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C930C6B-4CB2-7081-D85D-AB55B08D96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9D6181F-B4DF-2F6A-0E9D-37D1A8AA4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/>
              <a:t>Phone A Friend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5056363-DDF6-1F9C-F297-46BB61ACF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816850" cy="2554288"/>
          </a:xfrm>
        </p:spPr>
        <p:txBody>
          <a:bodyPr/>
          <a:lstStyle/>
          <a:p>
            <a:pPr algn="l"/>
            <a:r>
              <a:rPr lang="en-US" altLang="en-US" sz="3200"/>
              <a:t>“OK Contestant…Please select a friend to help you with this one.  You have thirty seconds to discuss your options…”</a:t>
            </a:r>
          </a:p>
        </p:txBody>
      </p:sp>
      <p:sp>
        <p:nvSpPr>
          <p:cNvPr id="25604" name="Rectangle 4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DF31DAC-E4BE-9935-5C99-660AC5B0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Return to the Question</a:t>
            </a:r>
          </a:p>
        </p:txBody>
      </p:sp>
      <p:sp>
        <p:nvSpPr>
          <p:cNvPr id="6150" name="Line 19">
            <a:extLst>
              <a:ext uri="{FF2B5EF4-FFF2-40B4-BE49-F238E27FC236}">
                <a16:creationId xmlns:a16="http://schemas.microsoft.com/office/drawing/2014/main" id="{3E4594D6-8A48-D42E-AA91-5A69C25AD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600200"/>
            <a:ext cx="76962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1" name="Group 20">
            <a:extLst>
              <a:ext uri="{FF2B5EF4-FFF2-40B4-BE49-F238E27FC236}">
                <a16:creationId xmlns:a16="http://schemas.microsoft.com/office/drawing/2014/main" id="{3A5D983B-64C7-6F4D-5037-076A030D3B4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33400"/>
            <a:ext cx="2286000" cy="1260475"/>
            <a:chOff x="3792" y="288"/>
            <a:chExt cx="1440" cy="794"/>
          </a:xfrm>
        </p:grpSpPr>
        <p:sp>
          <p:nvSpPr>
            <p:cNvPr id="6152" name="Oval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6EBFDB1B-9F47-8BA6-ED26-E79821051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8"/>
              <a:ext cx="1440" cy="76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grpSp>
          <p:nvGrpSpPr>
            <p:cNvPr id="6153" name="Group 14">
              <a:extLst>
                <a:ext uri="{FF2B5EF4-FFF2-40B4-BE49-F238E27FC236}">
                  <a16:creationId xmlns:a16="http://schemas.microsoft.com/office/drawing/2014/main" id="{01D51011-1998-ADBE-6F45-431EA7ED5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6" y="376"/>
              <a:ext cx="741" cy="706"/>
              <a:chOff x="1065" y="2492"/>
              <a:chExt cx="420" cy="400"/>
            </a:xfrm>
          </p:grpSpPr>
          <p:pic>
            <p:nvPicPr>
              <p:cNvPr id="6154" name="Picture 15">
                <a:extLst>
                  <a:ext uri="{FF2B5EF4-FFF2-40B4-BE49-F238E27FC236}">
                    <a16:creationId xmlns:a16="http://schemas.microsoft.com/office/drawing/2014/main" id="{25CC0E34-2E84-B3DC-CF11-38F0F762C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200" y="2496"/>
                <a:ext cx="28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5" name="Freeform 16">
                <a:extLst>
                  <a:ext uri="{FF2B5EF4-FFF2-40B4-BE49-F238E27FC236}">
                    <a16:creationId xmlns:a16="http://schemas.microsoft.com/office/drawing/2014/main" id="{6ACA4B46-94E6-A60F-884D-9E843341DFFB}"/>
                  </a:ext>
                </a:extLst>
              </p:cNvPr>
              <p:cNvSpPr>
                <a:spLocks/>
              </p:cNvSpPr>
              <p:nvPr/>
            </p:nvSpPr>
            <p:spPr bwMode="auto">
              <a:xfrm rot="2869560" flipH="1" flipV="1">
                <a:off x="889" y="2668"/>
                <a:ext cx="400" cy="47"/>
              </a:xfrm>
              <a:custGeom>
                <a:avLst/>
                <a:gdLst>
                  <a:gd name="T0" fmla="*/ 0 w 3264"/>
                  <a:gd name="T1" fmla="*/ 0 h 336"/>
                  <a:gd name="T2" fmla="*/ 0 w 3264"/>
                  <a:gd name="T3" fmla="*/ 0 h 336"/>
                  <a:gd name="T4" fmla="*/ 0 w 3264"/>
                  <a:gd name="T5" fmla="*/ 0 h 336"/>
                  <a:gd name="T6" fmla="*/ 0 w 3264"/>
                  <a:gd name="T7" fmla="*/ 0 h 336"/>
                  <a:gd name="T8" fmla="*/ 0 w 3264"/>
                  <a:gd name="T9" fmla="*/ 0 h 336"/>
                  <a:gd name="T10" fmla="*/ 0 w 3264"/>
                  <a:gd name="T11" fmla="*/ 0 h 336"/>
                  <a:gd name="T12" fmla="*/ 0 w 3264"/>
                  <a:gd name="T13" fmla="*/ 0 h 336"/>
                  <a:gd name="T14" fmla="*/ 0 w 3264"/>
                  <a:gd name="T15" fmla="*/ 0 h 336"/>
                  <a:gd name="T16" fmla="*/ 0 w 3264"/>
                  <a:gd name="T17" fmla="*/ 0 h 336"/>
                  <a:gd name="T18" fmla="*/ 0 w 3264"/>
                  <a:gd name="T19" fmla="*/ 0 h 336"/>
                  <a:gd name="T20" fmla="*/ 0 w 3264"/>
                  <a:gd name="T21" fmla="*/ 0 h 336"/>
                  <a:gd name="T22" fmla="*/ 0 w 3264"/>
                  <a:gd name="T23" fmla="*/ 0 h 336"/>
                  <a:gd name="T24" fmla="*/ 0 w 3264"/>
                  <a:gd name="T25" fmla="*/ 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64"/>
                  <a:gd name="T40" fmla="*/ 0 h 336"/>
                  <a:gd name="T41" fmla="*/ 3264 w 3264"/>
                  <a:gd name="T42" fmla="*/ 336 h 3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64" h="336">
                    <a:moveTo>
                      <a:pt x="0" y="336"/>
                    </a:moveTo>
                    <a:cubicBezTo>
                      <a:pt x="96" y="168"/>
                      <a:pt x="192" y="0"/>
                      <a:pt x="288" y="0"/>
                    </a:cubicBezTo>
                    <a:cubicBezTo>
                      <a:pt x="384" y="0"/>
                      <a:pt x="480" y="336"/>
                      <a:pt x="576" y="336"/>
                    </a:cubicBezTo>
                    <a:cubicBezTo>
                      <a:pt x="672" y="336"/>
                      <a:pt x="776" y="0"/>
                      <a:pt x="864" y="0"/>
                    </a:cubicBezTo>
                    <a:cubicBezTo>
                      <a:pt x="952" y="0"/>
                      <a:pt x="1016" y="336"/>
                      <a:pt x="1104" y="336"/>
                    </a:cubicBezTo>
                    <a:cubicBezTo>
                      <a:pt x="1192" y="336"/>
                      <a:pt x="1304" y="0"/>
                      <a:pt x="1392" y="0"/>
                    </a:cubicBezTo>
                    <a:cubicBezTo>
                      <a:pt x="1480" y="0"/>
                      <a:pt x="1544" y="336"/>
                      <a:pt x="1632" y="336"/>
                    </a:cubicBezTo>
                    <a:cubicBezTo>
                      <a:pt x="1720" y="336"/>
                      <a:pt x="1832" y="0"/>
                      <a:pt x="1920" y="0"/>
                    </a:cubicBezTo>
                    <a:cubicBezTo>
                      <a:pt x="2008" y="0"/>
                      <a:pt x="2072" y="336"/>
                      <a:pt x="2160" y="336"/>
                    </a:cubicBezTo>
                    <a:cubicBezTo>
                      <a:pt x="2248" y="336"/>
                      <a:pt x="2352" y="0"/>
                      <a:pt x="2448" y="0"/>
                    </a:cubicBezTo>
                    <a:cubicBezTo>
                      <a:pt x="2544" y="0"/>
                      <a:pt x="2640" y="336"/>
                      <a:pt x="2736" y="336"/>
                    </a:cubicBezTo>
                    <a:cubicBezTo>
                      <a:pt x="2832" y="336"/>
                      <a:pt x="2936" y="0"/>
                      <a:pt x="3024" y="0"/>
                    </a:cubicBezTo>
                    <a:cubicBezTo>
                      <a:pt x="3112" y="0"/>
                      <a:pt x="3188" y="168"/>
                      <a:pt x="3264" y="3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  <p:bldP spid="2560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>
            <a:extLst>
              <a:ext uri="{FF2B5EF4-FFF2-40B4-BE49-F238E27FC236}">
                <a16:creationId xmlns:a16="http://schemas.microsoft.com/office/drawing/2014/main" id="{5522CA2A-8088-46B5-6812-E90B134702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872A438-EBE8-5FE8-86D5-8AE15B46C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altLang="en-US" sz="4400"/>
              <a:t>Ask the Audience</a:t>
            </a: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0084845-AD0A-87C8-849F-16230DD8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7550" y="2551113"/>
            <a:ext cx="7924800" cy="2859087"/>
          </a:xfrm>
        </p:spPr>
        <p:txBody>
          <a:bodyPr/>
          <a:lstStyle/>
          <a:p>
            <a:pPr algn="l"/>
            <a:r>
              <a:rPr lang="en-US" altLang="en-US" sz="3200"/>
              <a:t>“Audience, we need your help on this one…in a moment, we’ll ask you to indicate, by show of hands, your choice for the correct answer…”</a:t>
            </a:r>
          </a:p>
        </p:txBody>
      </p:sp>
      <p:sp>
        <p:nvSpPr>
          <p:cNvPr id="7173" name="Line 19">
            <a:extLst>
              <a:ext uri="{FF2B5EF4-FFF2-40B4-BE49-F238E27FC236}">
                <a16:creationId xmlns:a16="http://schemas.microsoft.com/office/drawing/2014/main" id="{0DFB690E-8BE6-9808-A813-68CAD966B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0EAE7EF8-883B-DC5B-FBC7-590D9FBC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Return to the Question</a:t>
            </a:r>
          </a:p>
        </p:txBody>
      </p:sp>
      <p:grpSp>
        <p:nvGrpSpPr>
          <p:cNvPr id="7175" name="Group 43">
            <a:extLst>
              <a:ext uri="{FF2B5EF4-FFF2-40B4-BE49-F238E27FC236}">
                <a16:creationId xmlns:a16="http://schemas.microsoft.com/office/drawing/2014/main" id="{5844D301-0F73-C6E2-5B95-8AC05AE9454B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595313"/>
            <a:ext cx="2327275" cy="1266825"/>
            <a:chOff x="3820" y="375"/>
            <a:chExt cx="1466" cy="798"/>
          </a:xfrm>
        </p:grpSpPr>
        <p:sp>
          <p:nvSpPr>
            <p:cNvPr id="7176" name="Oval 42">
              <a:extLst>
                <a:ext uri="{FF2B5EF4-FFF2-40B4-BE49-F238E27FC236}">
                  <a16:creationId xmlns:a16="http://schemas.microsoft.com/office/drawing/2014/main" id="{9EC9BF24-CD80-7FD9-585A-7BD0A519F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84"/>
              <a:ext cx="1446" cy="78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grpSp>
          <p:nvGrpSpPr>
            <p:cNvPr id="7177" name="Group 41">
              <a:extLst>
                <a:ext uri="{FF2B5EF4-FFF2-40B4-BE49-F238E27FC236}">
                  <a16:creationId xmlns:a16="http://schemas.microsoft.com/office/drawing/2014/main" id="{6878AFA4-A10A-CFF9-F584-AEEA0D642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0" y="375"/>
              <a:ext cx="1466" cy="798"/>
              <a:chOff x="3820" y="375"/>
              <a:chExt cx="1411" cy="768"/>
            </a:xfrm>
          </p:grpSpPr>
          <p:grpSp>
            <p:nvGrpSpPr>
              <p:cNvPr id="7178" name="Group 27">
                <a:extLst>
                  <a:ext uri="{FF2B5EF4-FFF2-40B4-BE49-F238E27FC236}">
                    <a16:creationId xmlns:a16="http://schemas.microsoft.com/office/drawing/2014/main" id="{454D2E8F-42A8-25CC-4CE1-CFF8E3610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9" y="533"/>
                <a:ext cx="1076" cy="534"/>
                <a:chOff x="3122" y="2628"/>
                <a:chExt cx="622" cy="300"/>
              </a:xfrm>
            </p:grpSpPr>
            <p:sp>
              <p:nvSpPr>
                <p:cNvPr id="7180" name="AutoShape 28">
                  <a:extLst>
                    <a:ext uri="{FF2B5EF4-FFF2-40B4-BE49-F238E27FC236}">
                      <a16:creationId xmlns:a16="http://schemas.microsoft.com/office/drawing/2014/main" id="{7D6163EB-BD86-A6F2-1FB5-6B997A3B6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549" y="2722"/>
                  <a:ext cx="195" cy="178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algn="ctr">
                    <a:spcBef>
                      <a:spcPct val="20000"/>
                    </a:spcBef>
                    <a:defRPr sz="2400" b="1">
                      <a:solidFill>
                        <a:srgbClr val="FFCC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4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81" name="AutoShape 29">
                  <a:extLst>
                    <a:ext uri="{FF2B5EF4-FFF2-40B4-BE49-F238E27FC236}">
                      <a16:creationId xmlns:a16="http://schemas.microsoft.com/office/drawing/2014/main" id="{9A8E0CB1-C1FA-5BC1-A44F-1D4133B5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122" y="2722"/>
                  <a:ext cx="196" cy="178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algn="ctr">
                    <a:spcBef>
                      <a:spcPct val="20000"/>
                    </a:spcBef>
                    <a:defRPr sz="2400" b="1">
                      <a:solidFill>
                        <a:srgbClr val="FFCC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4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82" name="AutoShape 30">
                  <a:extLst>
                    <a:ext uri="{FF2B5EF4-FFF2-40B4-BE49-F238E27FC236}">
                      <a16:creationId xmlns:a16="http://schemas.microsoft.com/office/drawing/2014/main" id="{A26DF1D9-4E4A-DD97-101B-22F239B9A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330" y="2736"/>
                  <a:ext cx="201" cy="192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algn="ctr">
                    <a:spcBef>
                      <a:spcPct val="20000"/>
                    </a:spcBef>
                    <a:defRPr sz="2400" b="1">
                      <a:solidFill>
                        <a:srgbClr val="FFCC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4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83" name="Oval 31">
                  <a:extLst>
                    <a:ext uri="{FF2B5EF4-FFF2-40B4-BE49-F238E27FC236}">
                      <a16:creationId xmlns:a16="http://schemas.microsoft.com/office/drawing/2014/main" id="{990E7BA7-4812-4C84-5C57-4555E8EC1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" y="2628"/>
                  <a:ext cx="101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spcBef>
                      <a:spcPct val="20000"/>
                    </a:spcBef>
                    <a:defRPr sz="2400" b="1">
                      <a:solidFill>
                        <a:srgbClr val="FFCC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/>
                  <a:endParaRPr lang="en-US" altLang="en-US" sz="4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184" name="Oval 32">
                  <a:extLst>
                    <a:ext uri="{FF2B5EF4-FFF2-40B4-BE49-F238E27FC236}">
                      <a16:creationId xmlns:a16="http://schemas.microsoft.com/office/drawing/2014/main" id="{6A1D94FC-0306-42F5-A61E-DF69EC39E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7" y="2631"/>
                  <a:ext cx="102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spcBef>
                      <a:spcPct val="20000"/>
                    </a:spcBef>
                    <a:defRPr sz="2400" b="1">
                      <a:solidFill>
                        <a:srgbClr val="FFCC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/>
                  <a:endParaRPr lang="en-US" altLang="en-US" sz="4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185" name="Oval 33">
                  <a:extLst>
                    <a:ext uri="{FF2B5EF4-FFF2-40B4-BE49-F238E27FC236}">
                      <a16:creationId xmlns:a16="http://schemas.microsoft.com/office/drawing/2014/main" id="{22A68262-CFF3-15F0-7845-2C627220F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8" y="2640"/>
                  <a:ext cx="102" cy="94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spcBef>
                      <a:spcPct val="20000"/>
                    </a:spcBef>
                    <a:defRPr sz="2400" b="1">
                      <a:solidFill>
                        <a:srgbClr val="FFCC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/>
                  <a:endParaRPr lang="en-US" altLang="en-US" sz="400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7179" name="Oval 34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906E9583-2579-A125-CA4A-7F14A836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0" y="375"/>
                <a:ext cx="1411" cy="768"/>
              </a:xfrm>
              <a:prstGeom prst="ellipse">
                <a:avLst/>
              </a:prstGeom>
              <a:noFill/>
              <a:ln w="5715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2400" b="1">
                    <a:solidFill>
                      <a:srgbClr val="FFCC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endParaRPr lang="en-US" altLang="en-US" sz="400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ka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  <p:bldP spid="266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>
            <a:extLst>
              <a:ext uri="{FF2B5EF4-FFF2-40B4-BE49-F238E27FC236}">
                <a16:creationId xmlns:a16="http://schemas.microsoft.com/office/drawing/2014/main" id="{3ECA667F-4C85-6C67-253F-926A9BEEB5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DD7B27F-E2D3-04C8-31E3-C123D91F9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altLang="en-US" sz="4800"/>
              <a:t>Fifty - Fifty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546F37F-2A6A-87D8-7FEE-FBDDA52EF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010400" cy="2590800"/>
          </a:xfrm>
        </p:spPr>
        <p:txBody>
          <a:bodyPr/>
          <a:lstStyle/>
          <a:p>
            <a:pPr algn="l"/>
            <a:r>
              <a:rPr lang="en-US" altLang="en-US" sz="3200"/>
              <a:t>You’ve asked that two of the wrong answers be eliminated, leaving you with one wrong answer plus the correct one.</a:t>
            </a:r>
          </a:p>
        </p:txBody>
      </p:sp>
      <p:sp>
        <p:nvSpPr>
          <p:cNvPr id="8197" name="Line 16">
            <a:extLst>
              <a:ext uri="{FF2B5EF4-FFF2-40B4-BE49-F238E27FC236}">
                <a16:creationId xmlns:a16="http://schemas.microsoft.com/office/drawing/2014/main" id="{0B61391A-2FA9-EC4C-A129-9FCEADEC5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752600"/>
            <a:ext cx="76200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15">
            <a:hlinkClick r:id="" action="ppaction://hlinkshowjump?jump=nextslide" highlightClick="1">
              <a:snd r:embed="rId2" name="WHOOSH.WAV"/>
            </a:hlinkClick>
            <a:extLst>
              <a:ext uri="{FF2B5EF4-FFF2-40B4-BE49-F238E27FC236}">
                <a16:creationId xmlns:a16="http://schemas.microsoft.com/office/drawing/2014/main" id="{64C660A2-9796-C71D-EA98-E9E0E17D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1650"/>
            <a:ext cx="2590800" cy="1371600"/>
          </a:xfrm>
          <a:prstGeom prst="ellipse">
            <a:avLst/>
          </a:prstGeom>
          <a:solidFill>
            <a:schemeClr val="bg2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chemeClr val="tx1"/>
                </a:solidFill>
              </a:rPr>
              <a:t>50/50</a:t>
            </a:r>
          </a:p>
        </p:txBody>
      </p:sp>
      <p:sp>
        <p:nvSpPr>
          <p:cNvPr id="29713" name="Rectangle 1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96E9A3-6A56-12AD-516F-1379E004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Return to the Question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  <p:bldP spid="297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4704F2FA-86B1-C970-D9E3-C05850DE61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9219" name="Rectangle 10">
            <a:extLst>
              <a:ext uri="{FF2B5EF4-FFF2-40B4-BE49-F238E27FC236}">
                <a16:creationId xmlns:a16="http://schemas.microsoft.com/office/drawing/2014/main" id="{A0B71A57-F482-3196-7B03-D5F68FE8B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Correct</a:t>
            </a:r>
          </a:p>
        </p:txBody>
      </p:sp>
      <p:grpSp>
        <p:nvGrpSpPr>
          <p:cNvPr id="9220" name="Group 5">
            <a:extLst>
              <a:ext uri="{FF2B5EF4-FFF2-40B4-BE49-F238E27FC236}">
                <a16:creationId xmlns:a16="http://schemas.microsoft.com/office/drawing/2014/main" id="{2A4D4BA9-9917-E334-7849-5548E035851E}"/>
              </a:ext>
            </a:extLst>
          </p:cNvPr>
          <p:cNvGrpSpPr>
            <a:grpSpLocks/>
          </p:cNvGrpSpPr>
          <p:nvPr/>
        </p:nvGrpSpPr>
        <p:grpSpPr bwMode="auto">
          <a:xfrm>
            <a:off x="0" y="247650"/>
            <a:ext cx="9144000" cy="6362700"/>
            <a:chOff x="0" y="926"/>
            <a:chExt cx="5760" cy="2194"/>
          </a:xfrm>
        </p:grpSpPr>
        <p:sp>
          <p:nvSpPr>
            <p:cNvPr id="9223" name="Rectangle 6">
              <a:extLst>
                <a:ext uri="{FF2B5EF4-FFF2-40B4-BE49-F238E27FC236}">
                  <a16:creationId xmlns:a16="http://schemas.microsoft.com/office/drawing/2014/main" id="{3273E684-63CC-88F5-2DEE-E5836E74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6"/>
              <a:ext cx="5760" cy="2194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9224" name="Line 7">
              <a:extLst>
                <a:ext uri="{FF2B5EF4-FFF2-40B4-BE49-F238E27FC236}">
                  <a16:creationId xmlns:a16="http://schemas.microsoft.com/office/drawing/2014/main" id="{BE72ABB5-2CA7-4467-DCFB-D809FC76F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035"/>
              <a:ext cx="5760" cy="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AutoShape 8">
            <a:extLst>
              <a:ext uri="{FF2B5EF4-FFF2-40B4-BE49-F238E27FC236}">
                <a16:creationId xmlns:a16="http://schemas.microsoft.com/office/drawing/2014/main" id="{08D5814B-58DA-627C-14D1-D7D0A4C7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8102600" cy="2049463"/>
          </a:xfrm>
          <a:prstGeom prst="flowChartPreparation">
            <a:avLst/>
          </a:prstGeom>
          <a:solidFill>
            <a:srgbClr val="00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200">
                <a:solidFill>
                  <a:schemeClr val="bg2"/>
                </a:solidFill>
              </a:rPr>
              <a:t>Correct!</a:t>
            </a:r>
            <a:endParaRPr lang="en-US" altLang="en-US" sz="7200" b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Rectangle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348B093-B418-84EC-3433-E2F6291F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505450"/>
            <a:ext cx="32004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CC00"/>
                </a:solidFill>
              </a:rPr>
              <a:t>Proceed to Next Question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2" name="TAD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>
            <a:extLst>
              <a:ext uri="{FF2B5EF4-FFF2-40B4-BE49-F238E27FC236}">
                <a16:creationId xmlns:a16="http://schemas.microsoft.com/office/drawing/2014/main" id="{F36EC789-2FCD-7ED0-9FC1-9CE79087D6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10243" name="Rectangle 8">
            <a:extLst>
              <a:ext uri="{FF2B5EF4-FFF2-40B4-BE49-F238E27FC236}">
                <a16:creationId xmlns:a16="http://schemas.microsoft.com/office/drawing/2014/main" id="{998A3E1F-70D9-385F-0562-5F4BDB924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Incorrect</a:t>
            </a:r>
          </a:p>
        </p:txBody>
      </p:sp>
      <p:grpSp>
        <p:nvGrpSpPr>
          <p:cNvPr id="10244" name="Group 2">
            <a:extLst>
              <a:ext uri="{FF2B5EF4-FFF2-40B4-BE49-F238E27FC236}">
                <a16:creationId xmlns:a16="http://schemas.microsoft.com/office/drawing/2014/main" id="{AEEAB37F-E4DB-03AA-A296-B8C940220FC7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9144000" cy="6381750"/>
            <a:chOff x="0" y="926"/>
            <a:chExt cx="5760" cy="2194"/>
          </a:xfrm>
        </p:grpSpPr>
        <p:sp>
          <p:nvSpPr>
            <p:cNvPr id="10247" name="Rectangle 3">
              <a:extLst>
                <a:ext uri="{FF2B5EF4-FFF2-40B4-BE49-F238E27FC236}">
                  <a16:creationId xmlns:a16="http://schemas.microsoft.com/office/drawing/2014/main" id="{484F1830-5604-6AD4-967A-7C7CEEA1C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26"/>
              <a:ext cx="5760" cy="2194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0248" name="Line 4">
              <a:extLst>
                <a:ext uri="{FF2B5EF4-FFF2-40B4-BE49-F238E27FC236}">
                  <a16:creationId xmlns:a16="http://schemas.microsoft.com/office/drawing/2014/main" id="{8DCCB6B2-4249-667C-A7D0-3F92B6D64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035"/>
              <a:ext cx="5760" cy="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5" name="AutoShape 5">
            <a:extLst>
              <a:ext uri="{FF2B5EF4-FFF2-40B4-BE49-F238E27FC236}">
                <a16:creationId xmlns:a16="http://schemas.microsoft.com/office/drawing/2014/main" id="{E5DB86AD-7B61-C813-79E1-46845E0A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8102600" cy="2049463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chemeClr val="bg2"/>
                </a:solidFill>
              </a:rPr>
              <a:t>Sorry, That’s Incorrect</a:t>
            </a:r>
          </a:p>
        </p:txBody>
      </p:sp>
      <p:sp>
        <p:nvSpPr>
          <p:cNvPr id="10246" name="Rectangle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B22D646-3054-D29F-E90A-144B56DF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5245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Return to the Question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2" name="alarm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6">
            <a:extLst>
              <a:ext uri="{FF2B5EF4-FFF2-40B4-BE49-F238E27FC236}">
                <a16:creationId xmlns:a16="http://schemas.microsoft.com/office/drawing/2014/main" id="{D3010FE5-7FD5-7EE4-CE30-8DA366BC3C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1267" name="Group 78">
            <a:extLst>
              <a:ext uri="{FF2B5EF4-FFF2-40B4-BE49-F238E27FC236}">
                <a16:creationId xmlns:a16="http://schemas.microsoft.com/office/drawing/2014/main" id="{07AF58F0-14A6-2305-362D-BABE8425CEB4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1291" name="Rectangle 79">
              <a:extLst>
                <a:ext uri="{FF2B5EF4-FFF2-40B4-BE49-F238E27FC236}">
                  <a16:creationId xmlns:a16="http://schemas.microsoft.com/office/drawing/2014/main" id="{9B75D5FA-AA7E-310B-FCF5-BE5CD2BC3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1292" name="Line 80">
              <a:extLst>
                <a:ext uri="{FF2B5EF4-FFF2-40B4-BE49-F238E27FC236}">
                  <a16:creationId xmlns:a16="http://schemas.microsoft.com/office/drawing/2014/main" id="{11788425-107B-90A8-7673-E3259A667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81">
              <a:extLst>
                <a:ext uri="{FF2B5EF4-FFF2-40B4-BE49-F238E27FC236}">
                  <a16:creationId xmlns:a16="http://schemas.microsoft.com/office/drawing/2014/main" id="{C19F73A3-C692-6161-7E17-2CAACC9C6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AutoShape 8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17247740-BA62-F6E8-6318-B1D62AEB7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1295" name="AutoShape 8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8AD0966-60DD-0167-FE00-3582FD62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1296" name="AutoShape 8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9048A0B-9609-3D53-5F59-F80DF0BE8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1297" name="AutoShape 85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FFD7D1D-60F2-1AF9-35B5-5D58E924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sp>
        <p:nvSpPr>
          <p:cNvPr id="20501" name="AutoShape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0A24093-12B7-3E60-7749-9151DC4F5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455136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Orange</a:t>
            </a:r>
            <a:endParaRPr lang="en-US" altLang="en-US" sz="36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337C7376-0840-1060-863D-C8ED68C4B560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476250" y="400050"/>
                <a:ext cx="8058150" cy="2971800"/>
              </a:xfrm>
            </p:spPr>
            <p:txBody>
              <a:bodyPr/>
              <a:lstStyle/>
              <a:p>
                <a:r>
                  <a:rPr lang="en-US" altLang="en-US" dirty="0"/>
                  <a:t>Question #1... This food represents the volume of a solid connected to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 and revolved about the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-axis.</a:t>
                </a:r>
                <a:br>
                  <a:rPr lang="en-US" altLang="en-US" dirty="0"/>
                </a:br>
                <a:r>
                  <a:rPr lang="en-US" altLang="en-US" dirty="0"/>
                  <a:t>			</a:t>
                </a:r>
                <a:br>
                  <a:rPr lang="en-US" altLang="en-US" sz="2800" dirty="0"/>
                </a:br>
                <a:r>
                  <a:rPr lang="en-US" altLang="en-US" sz="2800" dirty="0"/>
                  <a:t>			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337C7376-0840-1060-863D-C8ED68C4B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476250" y="400050"/>
                <a:ext cx="8058150" cy="2971800"/>
              </a:xfrm>
              <a:blipFill>
                <a:blip r:embed="rId4"/>
                <a:stretch>
                  <a:fillRect l="-2648" t="-13758" r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4" name="AutoShape 4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87A80BF-60CA-5857-E09C-9F4591EA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Fruit Roll-Up</a:t>
            </a:r>
            <a:endParaRPr lang="en-US" altLang="en-US" sz="3600" baseline="30000"/>
          </a:p>
        </p:txBody>
      </p:sp>
      <p:sp>
        <p:nvSpPr>
          <p:cNvPr id="20525" name="AutoShape 4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1F3729E-590B-7045-DEAC-6AB73179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Life Saver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20526" name="AutoShape 4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3DD7E39-08DD-D359-C1C0-39538B04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5497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Cookies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11273" name="Oval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477BD2B-C9AE-9E2A-12F1-1C2A8177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1274" name="Group 59">
            <a:extLst>
              <a:ext uri="{FF2B5EF4-FFF2-40B4-BE49-F238E27FC236}">
                <a16:creationId xmlns:a16="http://schemas.microsoft.com/office/drawing/2014/main" id="{B9A8725C-DB1F-0F39-2CAF-E9B09BAC737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1289" name="Picture 14">
              <a:extLst>
                <a:ext uri="{FF2B5EF4-FFF2-40B4-BE49-F238E27FC236}">
                  <a16:creationId xmlns:a16="http://schemas.microsoft.com/office/drawing/2014/main" id="{698D9E23-50D9-8393-2E28-D55379B23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Freeform 57">
              <a:extLst>
                <a:ext uri="{FF2B5EF4-FFF2-40B4-BE49-F238E27FC236}">
                  <a16:creationId xmlns:a16="http://schemas.microsoft.com/office/drawing/2014/main" id="{D63F3631-1CE1-F0CD-B34B-2EE96C4E2898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5" name="Oval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B483FC6-6250-4C9B-F1B3-43F0E2D4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sp>
        <p:nvSpPr>
          <p:cNvPr id="11276" name="Text Box 60">
            <a:extLst>
              <a:ext uri="{FF2B5EF4-FFF2-40B4-BE49-F238E27FC236}">
                <a16:creationId xmlns:a16="http://schemas.microsoft.com/office/drawing/2014/main" id="{C17097B4-826F-79D7-B263-B8152D629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1277" name="Text Box 61">
            <a:extLst>
              <a:ext uri="{FF2B5EF4-FFF2-40B4-BE49-F238E27FC236}">
                <a16:creationId xmlns:a16="http://schemas.microsoft.com/office/drawing/2014/main" id="{EB36580D-6FEA-A5A8-899B-F2BC306D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1278" name="Text Box 62">
            <a:extLst>
              <a:ext uri="{FF2B5EF4-FFF2-40B4-BE49-F238E27FC236}">
                <a16:creationId xmlns:a16="http://schemas.microsoft.com/office/drawing/2014/main" id="{8CD300A1-33D0-F8D6-4E1D-F0C147563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1279" name="Text Box 63">
            <a:extLst>
              <a:ext uri="{FF2B5EF4-FFF2-40B4-BE49-F238E27FC236}">
                <a16:creationId xmlns:a16="http://schemas.microsoft.com/office/drawing/2014/main" id="{D65D4D4C-B87B-01A3-EB77-94D7B253A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grpSp>
        <p:nvGrpSpPr>
          <p:cNvPr id="11280" name="Group 74">
            <a:extLst>
              <a:ext uri="{FF2B5EF4-FFF2-40B4-BE49-F238E27FC236}">
                <a16:creationId xmlns:a16="http://schemas.microsoft.com/office/drawing/2014/main" id="{AEACB6A9-D009-5146-367F-C59B9E498971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1283" name="AutoShape 66">
              <a:extLst>
                <a:ext uri="{FF2B5EF4-FFF2-40B4-BE49-F238E27FC236}">
                  <a16:creationId xmlns:a16="http://schemas.microsoft.com/office/drawing/2014/main" id="{098146F1-3559-FE80-980D-3F4B5E6E55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1284" name="AutoShape 67">
              <a:extLst>
                <a:ext uri="{FF2B5EF4-FFF2-40B4-BE49-F238E27FC236}">
                  <a16:creationId xmlns:a16="http://schemas.microsoft.com/office/drawing/2014/main" id="{88B4AEE4-75D1-5F63-329F-1E695AF6DC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1285" name="AutoShape 68">
              <a:extLst>
                <a:ext uri="{FF2B5EF4-FFF2-40B4-BE49-F238E27FC236}">
                  <a16:creationId xmlns:a16="http://schemas.microsoft.com/office/drawing/2014/main" id="{CE38FC01-15EB-4D5D-D200-F38D3EB188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1286" name="Oval 70">
              <a:extLst>
                <a:ext uri="{FF2B5EF4-FFF2-40B4-BE49-F238E27FC236}">
                  <a16:creationId xmlns:a16="http://schemas.microsoft.com/office/drawing/2014/main" id="{F109041D-09EA-A1B2-B51B-F774716BC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1287" name="Oval 71">
              <a:extLst>
                <a:ext uri="{FF2B5EF4-FFF2-40B4-BE49-F238E27FC236}">
                  <a16:creationId xmlns:a16="http://schemas.microsoft.com/office/drawing/2014/main" id="{DC78951D-B759-E5C6-48B8-2C0FD9AC1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1288" name="Oval 73">
              <a:extLst>
                <a:ext uri="{FF2B5EF4-FFF2-40B4-BE49-F238E27FC236}">
                  <a16:creationId xmlns:a16="http://schemas.microsoft.com/office/drawing/2014/main" id="{811AA494-FBED-D809-7877-5998A8D04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11281" name="Oval 7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9F044A3-89DC-3F6C-BAC3-30646643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sp>
        <p:nvSpPr>
          <p:cNvPr id="11282" name="Rectangle 92">
            <a:extLst>
              <a:ext uri="{FF2B5EF4-FFF2-40B4-BE49-F238E27FC236}">
                <a16:creationId xmlns:a16="http://schemas.microsoft.com/office/drawing/2014/main" id="{5E572B01-F707-7B3C-07E2-50BA2BFCE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 autoUpdateAnimBg="0"/>
      <p:bldP spid="20482" grpId="0" build="p" autoUpdateAnimBg="0" advAuto="2000"/>
      <p:bldP spid="20524" grpId="0" animBg="1" autoUpdateAnimBg="0"/>
      <p:bldP spid="20525" grpId="0" animBg="1" autoUpdateAnimBg="0"/>
      <p:bldP spid="205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6">
            <a:extLst>
              <a:ext uri="{FF2B5EF4-FFF2-40B4-BE49-F238E27FC236}">
                <a16:creationId xmlns:a16="http://schemas.microsoft.com/office/drawing/2014/main" id="{1161AA5C-B14D-6BCE-F7C3-EAE81FF2CE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2291" name="Group 67">
            <a:extLst>
              <a:ext uri="{FF2B5EF4-FFF2-40B4-BE49-F238E27FC236}">
                <a16:creationId xmlns:a16="http://schemas.microsoft.com/office/drawing/2014/main" id="{11D24EF4-20D9-34BA-EC66-A471A3C5E3AD}"/>
              </a:ext>
            </a:extLst>
          </p:cNvPr>
          <p:cNvGrpSpPr>
            <a:grpSpLocks/>
          </p:cNvGrpSpPr>
          <p:nvPr/>
        </p:nvGrpSpPr>
        <p:grpSpPr bwMode="auto">
          <a:xfrm>
            <a:off x="0" y="3481388"/>
            <a:ext cx="9144000" cy="3128962"/>
            <a:chOff x="0" y="2349"/>
            <a:chExt cx="5760" cy="1971"/>
          </a:xfrm>
        </p:grpSpPr>
        <p:sp>
          <p:nvSpPr>
            <p:cNvPr id="12318" name="Rectangle 68">
              <a:extLst>
                <a:ext uri="{FF2B5EF4-FFF2-40B4-BE49-F238E27FC236}">
                  <a16:creationId xmlns:a16="http://schemas.microsoft.com/office/drawing/2014/main" id="{781BCE8F-0760-1F65-3B3F-061DE17F4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2319" name="Line 69">
              <a:extLst>
                <a:ext uri="{FF2B5EF4-FFF2-40B4-BE49-F238E27FC236}">
                  <a16:creationId xmlns:a16="http://schemas.microsoft.com/office/drawing/2014/main" id="{867FCC81-8BA9-B4A3-0979-563CDBDA7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70">
              <a:extLst>
                <a:ext uri="{FF2B5EF4-FFF2-40B4-BE49-F238E27FC236}">
                  <a16:creationId xmlns:a16="http://schemas.microsoft.com/office/drawing/2014/main" id="{F011A202-FBD1-7C90-5396-861146FFD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AutoShape 7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604AF946-8484-E5AE-5CD2-5EFEB643B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2322" name="AutoShape 72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08A09957-4E91-0FEC-456A-19FFA17B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2323" name="AutoShape 73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E44D060A-3134-A2DC-B34D-71D297AAE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tx2"/>
                </a:solidFill>
              </a:endParaRPr>
            </a:p>
          </p:txBody>
        </p:sp>
        <p:sp>
          <p:nvSpPr>
            <p:cNvPr id="12324" name="AutoShape 7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E724CD21-F28B-BD8D-9015-6056821B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tx2"/>
                </a:solidFill>
              </a:endParaRPr>
            </a:p>
          </p:txBody>
        </p:sp>
      </p:grpSp>
      <p:grpSp>
        <p:nvGrpSpPr>
          <p:cNvPr id="12292" name="Group 55">
            <a:extLst>
              <a:ext uri="{FF2B5EF4-FFF2-40B4-BE49-F238E27FC236}">
                <a16:creationId xmlns:a16="http://schemas.microsoft.com/office/drawing/2014/main" id="{F7891BC9-811E-425F-7E7F-A6E8048DE97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790950"/>
            <a:ext cx="666750" cy="635000"/>
            <a:chOff x="1065" y="2492"/>
            <a:chExt cx="420" cy="400"/>
          </a:xfrm>
        </p:grpSpPr>
        <p:pic>
          <p:nvPicPr>
            <p:cNvPr id="12316" name="Picture 56">
              <a:extLst>
                <a:ext uri="{FF2B5EF4-FFF2-40B4-BE49-F238E27FC236}">
                  <a16:creationId xmlns:a16="http://schemas.microsoft.com/office/drawing/2014/main" id="{C293B198-643B-A21B-892B-8445542F0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7" name="Freeform 57">
              <a:extLst>
                <a:ext uri="{FF2B5EF4-FFF2-40B4-BE49-F238E27FC236}">
                  <a16:creationId xmlns:a16="http://schemas.microsoft.com/office/drawing/2014/main" id="{A716A83A-CEC5-F2E5-27EF-A0C672BB4FF5}"/>
                </a:ext>
              </a:extLst>
            </p:cNvPr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0 w 3264"/>
                <a:gd name="T19" fmla="*/ 0 h 336"/>
                <a:gd name="T20" fmla="*/ 0 w 3264"/>
                <a:gd name="T21" fmla="*/ 0 h 336"/>
                <a:gd name="T22" fmla="*/ 0 w 3264"/>
                <a:gd name="T23" fmla="*/ 0 h 336"/>
                <a:gd name="T24" fmla="*/ 0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3" name="Group 59">
            <a:extLst>
              <a:ext uri="{FF2B5EF4-FFF2-40B4-BE49-F238E27FC236}">
                <a16:creationId xmlns:a16="http://schemas.microsoft.com/office/drawing/2014/main" id="{B6176C66-01B6-4D24-C46D-0900780C2614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3860800"/>
            <a:ext cx="987425" cy="476250"/>
            <a:chOff x="3122" y="2628"/>
            <a:chExt cx="622" cy="300"/>
          </a:xfrm>
        </p:grpSpPr>
        <p:sp>
          <p:nvSpPr>
            <p:cNvPr id="12310" name="AutoShape 60">
              <a:extLst>
                <a:ext uri="{FF2B5EF4-FFF2-40B4-BE49-F238E27FC236}">
                  <a16:creationId xmlns:a16="http://schemas.microsoft.com/office/drawing/2014/main" id="{79A6031F-F01E-C946-F061-47FE627009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2311" name="AutoShape 61">
              <a:extLst>
                <a:ext uri="{FF2B5EF4-FFF2-40B4-BE49-F238E27FC236}">
                  <a16:creationId xmlns:a16="http://schemas.microsoft.com/office/drawing/2014/main" id="{989A7181-1545-1558-64D3-0AC3395EE5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2312" name="AutoShape 62">
              <a:extLst>
                <a:ext uri="{FF2B5EF4-FFF2-40B4-BE49-F238E27FC236}">
                  <a16:creationId xmlns:a16="http://schemas.microsoft.com/office/drawing/2014/main" id="{4DCB0126-E4FD-9DA1-5AA1-50B29BAC0F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12313" name="Oval 63">
              <a:extLst>
                <a:ext uri="{FF2B5EF4-FFF2-40B4-BE49-F238E27FC236}">
                  <a16:creationId xmlns:a16="http://schemas.microsoft.com/office/drawing/2014/main" id="{ABF30F9F-6A8B-723D-1B5E-3165C861B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2314" name="Oval 64">
              <a:extLst>
                <a:ext uri="{FF2B5EF4-FFF2-40B4-BE49-F238E27FC236}">
                  <a16:creationId xmlns:a16="http://schemas.microsoft.com/office/drawing/2014/main" id="{4F21D4C1-1CE0-115D-F886-2678DB5D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  <p:sp>
          <p:nvSpPr>
            <p:cNvPr id="12315" name="Oval 65">
              <a:extLst>
                <a:ext uri="{FF2B5EF4-FFF2-40B4-BE49-F238E27FC236}">
                  <a16:creationId xmlns:a16="http://schemas.microsoft.com/office/drawing/2014/main" id="{2F7CFF12-FEB2-A5B5-2741-C468C05CC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spcBef>
                  <a:spcPct val="20000"/>
                </a:spcBef>
                <a:defRPr sz="2400" b="1">
                  <a:solidFill>
                    <a:srgbClr val="FFCC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sz="4000">
                <a:solidFill>
                  <a:schemeClr val="bg2"/>
                </a:solidFill>
              </a:endParaRPr>
            </a:p>
          </p:txBody>
        </p:sp>
      </p:grpSp>
      <p:sp>
        <p:nvSpPr>
          <p:cNvPr id="37903" name="AutoShap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3FECF86-B28A-740A-9E84-1B1D2C6B5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4551363"/>
            <a:ext cx="4267200" cy="914400"/>
          </a:xfrm>
          <a:prstGeom prst="flowChartPreparation">
            <a:avLst/>
          </a:prstGeom>
          <a:solidFill>
            <a:schemeClr val="tx1">
              <a:lumMod val="95000"/>
            </a:schemeClr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sz="3600" baseline="30000" dirty="0">
              <a:solidFill>
                <a:schemeClr val="tx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11" name="Rectangle 23">
                <a:extLst>
                  <a:ext uri="{FF2B5EF4-FFF2-40B4-BE49-F238E27FC236}">
                    <a16:creationId xmlns:a16="http://schemas.microsoft.com/office/drawing/2014/main" id="{541CC560-80A3-2DC6-8F1C-A849D5C13D49}"/>
                  </a:ext>
                </a:extLst>
              </p:cNvPr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781050" y="609600"/>
                <a:ext cx="7677150" cy="2724150"/>
              </a:xfrm>
            </p:spPr>
            <p:txBody>
              <a:bodyPr/>
              <a:lstStyle/>
              <a:p>
                <a:r>
                  <a:rPr lang="en-US" altLang="en-US" dirty="0"/>
                  <a:t>Question #2...</a:t>
                </a:r>
                <a:r>
                  <a:rPr lang="en-US" altLang="en-US" sz="3600" dirty="0"/>
                  <a:t> </a:t>
                </a:r>
                <a:r>
                  <a:rPr lang="en-US" altLang="en-US" dirty="0"/>
                  <a:t>Find the area of the region bounded by the graphs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–4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and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–4</m:t>
                    </m:r>
                  </m:oMath>
                </a14:m>
                <a:r>
                  <a:rPr lang="en-US" altLang="en-US" dirty="0"/>
                  <a:t>.			</a:t>
                </a:r>
                <a:br>
                  <a:rPr lang="en-US" altLang="en-US" sz="2800" dirty="0"/>
                </a:br>
                <a:r>
                  <a:rPr lang="en-US" altLang="en-US" sz="2800" dirty="0"/>
                  <a:t>			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7911" name="Rectangle 23">
                <a:extLst>
                  <a:ext uri="{FF2B5EF4-FFF2-40B4-BE49-F238E27FC236}">
                    <a16:creationId xmlns:a16="http://schemas.microsoft.com/office/drawing/2014/main" id="{541CC560-80A3-2DC6-8F1C-A849D5C13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781050" y="609600"/>
                <a:ext cx="7677150" cy="2724150"/>
              </a:xfrm>
              <a:blipFill>
                <a:blip r:embed="rId6"/>
                <a:stretch>
                  <a:fillRect l="-2778" t="-8277" r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12" name="AutoShape 2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F2A182-14DE-F9BA-4ABA-A1B259B0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6102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37913" name="AutoShape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1FE2D1A-0D6A-50C3-BAC6-2FC83F41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61022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14" name="AutoShape 2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83A402F-1DF8-F59A-8EBA-FA4B34B8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5497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12299" name="Text Box 34">
            <a:extLst>
              <a:ext uri="{FF2B5EF4-FFF2-40B4-BE49-F238E27FC236}">
                <a16:creationId xmlns:a16="http://schemas.microsoft.com/office/drawing/2014/main" id="{CFFAFB9A-C083-2FCA-AC8A-8089D95A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815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A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2300" name="Text Box 35">
            <a:extLst>
              <a:ext uri="{FF2B5EF4-FFF2-40B4-BE49-F238E27FC236}">
                <a16:creationId xmlns:a16="http://schemas.microsoft.com/office/drawing/2014/main" id="{B8C385D3-9A9D-3840-89E4-F2B74D54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721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C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2301" name="Text Box 36">
            <a:extLst>
              <a:ext uri="{FF2B5EF4-FFF2-40B4-BE49-F238E27FC236}">
                <a16:creationId xmlns:a16="http://schemas.microsoft.com/office/drawing/2014/main" id="{A9C77ADD-B6F9-7DD0-E3D0-944311AE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721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D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2302" name="Text Box 37">
            <a:extLst>
              <a:ext uri="{FF2B5EF4-FFF2-40B4-BE49-F238E27FC236}">
                <a16:creationId xmlns:a16="http://schemas.microsoft.com/office/drawing/2014/main" id="{8F3C3EC2-CDAE-A65F-A005-68F151F7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815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B</a:t>
            </a:r>
            <a:endParaRPr lang="en-US" altLang="en-US" sz="2800">
              <a:solidFill>
                <a:schemeClr val="bg2"/>
              </a:solidFill>
            </a:endParaRPr>
          </a:p>
        </p:txBody>
      </p:sp>
      <p:sp>
        <p:nvSpPr>
          <p:cNvPr id="12303" name="Oval 5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757AAC3-45C5-03A8-706E-914B72E3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1951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50/50</a:t>
            </a:r>
          </a:p>
        </p:txBody>
      </p:sp>
      <p:sp>
        <p:nvSpPr>
          <p:cNvPr id="12304" name="Oval 5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3E765F8-3193-70E7-0EF6-4F01A27C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71951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p:sp>
        <p:nvSpPr>
          <p:cNvPr id="12305" name="Oval 6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58A2B5C-C586-5FE3-E491-67724575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1951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40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97C293-4AA7-4A23-DE4F-D19AC63720A7}"/>
                  </a:ext>
                </a:extLst>
              </p:cNvPr>
              <p:cNvSpPr txBox="1"/>
              <p:nvPr/>
            </p:nvSpPr>
            <p:spPr>
              <a:xfrm>
                <a:off x="1089313" y="4632656"/>
                <a:ext cx="2989060" cy="78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97C293-4AA7-4A23-DE4F-D19AC6372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13" y="4632656"/>
                <a:ext cx="2989060" cy="7830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834B8E-40A3-2EEB-8188-43DE5057F81E}"/>
                  </a:ext>
                </a:extLst>
              </p:cNvPr>
              <p:cNvSpPr txBox="1"/>
              <p:nvPr/>
            </p:nvSpPr>
            <p:spPr>
              <a:xfrm>
                <a:off x="1053898" y="5697507"/>
                <a:ext cx="2989060" cy="78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834B8E-40A3-2EEB-8188-43DE5057F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98" y="5697507"/>
                <a:ext cx="2989060" cy="7830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0B49B5-8E6A-7DFC-862E-7999F4DF786B}"/>
                  </a:ext>
                </a:extLst>
              </p:cNvPr>
              <p:cNvSpPr txBox="1"/>
              <p:nvPr/>
            </p:nvSpPr>
            <p:spPr>
              <a:xfrm>
                <a:off x="5609532" y="4589752"/>
                <a:ext cx="2989060" cy="78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0B49B5-8E6A-7DFC-862E-7999F4DF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532" y="4589752"/>
                <a:ext cx="2989060" cy="7830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5A9EA4-FF80-9720-9405-40EF8D854FF9}"/>
                  </a:ext>
                </a:extLst>
              </p:cNvPr>
              <p:cNvSpPr txBox="1"/>
              <p:nvPr/>
            </p:nvSpPr>
            <p:spPr>
              <a:xfrm>
                <a:off x="5546725" y="5666350"/>
                <a:ext cx="2989060" cy="78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−4−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5A9EA4-FF80-9720-9405-40EF8D85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25" y="5666350"/>
                <a:ext cx="2989060" cy="7830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 autoUpdateAnimBg="0"/>
      <p:bldP spid="37911" grpId="0" build="p" autoUpdateAnimBg="0" advAuto="1000"/>
      <p:bldP spid="37912" grpId="0" animBg="1" autoUpdateAnimBg="0"/>
      <p:bldP spid="37913" grpId="0" animBg="1" autoUpdateAnimBg="0"/>
      <p:bldP spid="37914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9933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996</Words>
  <Application>Microsoft Office PowerPoint</Application>
  <PresentationFormat>On-screen Show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Bodoni</vt:lpstr>
      <vt:lpstr>Cambria Math</vt:lpstr>
      <vt:lpstr>Symbol</vt:lpstr>
      <vt:lpstr>Times New Roman</vt:lpstr>
      <vt:lpstr>Default Design</vt:lpstr>
      <vt:lpstr>Who Wants to Be a Millionaire?</vt:lpstr>
      <vt:lpstr>Area Btn Curves &amp; Volume of a Solid</vt:lpstr>
      <vt:lpstr>Phone A Friend</vt:lpstr>
      <vt:lpstr>Ask the Audience</vt:lpstr>
      <vt:lpstr>Fifty - Fifty</vt:lpstr>
      <vt:lpstr>Correct</vt:lpstr>
      <vt:lpstr>Incorrect</vt:lpstr>
      <vt:lpstr>Question #1... This food represents the volume of a solid connected to the x-axis and revolved about the x-axis.        </vt:lpstr>
      <vt:lpstr>Question #2... Find the area of the region bounded by the graphs of y=x2 –4x and y=x–4.       </vt:lpstr>
      <vt:lpstr>Question #3... Find the area of the region bounded by the graphs of y=x2 –4x  and y=x –4.  </vt:lpstr>
      <vt:lpstr>Question #4... What food do you think of when finding the volume of the region formed by f(x)=3x2 and g(x)=5x+2  revolved about the x-axis?   </vt:lpstr>
      <vt:lpstr>Question #5... Find the volume of the region formed by  f(x)=3x2 and g(x)=5x+2  revolved about the x-axis.</vt:lpstr>
      <vt:lpstr>Question #6... Find the volume of the region formed by  f(x)=3x2 and g(x)=5x+2  revolved about the x-axis.</vt:lpstr>
      <vt:lpstr>Question #7... Find the area of the region bounded by the graphs of x=y2+4y and x=0.</vt:lpstr>
      <vt:lpstr>Question #8... Find the area of the region bounded by the graphs of x=y2+4y and x=0.</vt:lpstr>
      <vt:lpstr>Question #9... Find the volume of the solid formed by revolving the region bounded by the graphs of y=-x2+ 1 and y=0 about the x-axis.</vt:lpstr>
      <vt:lpstr>Question #10... Find the volume of the solid formed by revolving the region bounded by the graphs of y = -x2 + 1 and y = 0 about the x-axis.</vt:lpstr>
      <vt:lpstr>Question #11... Find the volume of the solid formed by revolving the region bounded by the graphs of  y=x2+3,  y=3,  x=0 and x=2  about the line y=3.</vt:lpstr>
      <vt:lpstr>Question #12... Find the volume of the solid formed by revolving the region bounded by the graphs of  y=x2+3, y=3, x=0 and x=2  about the line y=3.</vt:lpstr>
      <vt:lpstr>Question #13... Which volume formula does not use ?</vt:lpstr>
      <vt:lpstr>Question #14... What would the region of the graphs of y=x2 , x=0 and y=2 revolve about to in order to use the disk method?</vt:lpstr>
      <vt:lpstr>Question #15... What would the region of the graphs of y=x2 , x=0 and y=2 revolve about to in order to use the washer method?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wcsd</dc:creator>
  <cp:lastModifiedBy>Barbara Kane</cp:lastModifiedBy>
  <cp:revision>85</cp:revision>
  <dcterms:created xsi:type="dcterms:W3CDTF">2000-09-01T19:51:19Z</dcterms:created>
  <dcterms:modified xsi:type="dcterms:W3CDTF">2024-03-11T19:17:41Z</dcterms:modified>
</cp:coreProperties>
</file>